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73" r:id="rId2"/>
    <p:sldId id="257" r:id="rId3"/>
    <p:sldId id="327" r:id="rId4"/>
    <p:sldId id="259" r:id="rId5"/>
    <p:sldId id="260" r:id="rId6"/>
    <p:sldId id="261" r:id="rId7"/>
    <p:sldId id="328" r:id="rId8"/>
    <p:sldId id="329" r:id="rId9"/>
    <p:sldId id="330" r:id="rId10"/>
    <p:sldId id="331" r:id="rId11"/>
    <p:sldId id="266" r:id="rId12"/>
    <p:sldId id="332" r:id="rId13"/>
    <p:sldId id="333" r:id="rId14"/>
    <p:sldId id="334" r:id="rId15"/>
    <p:sldId id="335" r:id="rId16"/>
    <p:sldId id="271" r:id="rId17"/>
    <p:sldId id="272" r:id="rId18"/>
    <p:sldId id="336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05"/>
  </p:normalViewPr>
  <p:slideViewPr>
    <p:cSldViewPr snapToGrid="0" showGuides="1">
      <p:cViewPr varScale="1">
        <p:scale>
          <a:sx n="98" d="100"/>
          <a:sy n="98" d="100"/>
        </p:scale>
        <p:origin x="200" y="5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E98D8-B6F5-894E-922C-B25C5889A745}" type="datetimeFigureOut">
              <a:rPr lang="ru-RU" smtClean="0"/>
              <a:t>01.07.2024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3F9C3-6363-B641-8E78-CB12C49144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92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8378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ТЗ дизайнеру: выровнять иконки и текст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2" name="Google Shape;33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42" name="Google Shape;34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1" name="Google Shape;35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52" name="Google Shape;35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9" name="Google Shape;35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ТЗ дизайнеру: сделать Артёма в таких раздумьях.</a:t>
            </a:r>
            <a:endParaRPr/>
          </a:p>
        </p:txBody>
      </p:sp>
      <p:sp>
        <p:nvSpPr>
          <p:cNvPr id="360" name="Google Shape;360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ТЗ дизайнеру:  добавить в эту картинку текст, чтобы получилось так «работник по найму – НДФЛ от 13%, самозанятый – НПД 4-6%»</a:t>
            </a:r>
            <a:endParaRPr/>
          </a:p>
        </p:txBody>
      </p:sp>
      <p:sp>
        <p:nvSpPr>
          <p:cNvPr id="368" name="Google Shape;36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77" name="Google Shape;37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8" name="Google Shape;388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95" name="Google Shape;39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ТЗ дизайнеру: вставить символ в 2 кружка (голубой и зелёный)</a:t>
            </a:r>
            <a:endParaRPr/>
          </a:p>
        </p:txBody>
      </p:sp>
      <p:sp>
        <p:nvSpPr>
          <p:cNvPr id="150" name="Google Shape;15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ТЗ дизайнеру: выровнять иконки и текст</a:t>
            </a:r>
            <a:endParaRPr/>
          </a:p>
        </p:txBody>
      </p:sp>
      <p:sp>
        <p:nvSpPr>
          <p:cNvPr id="190" name="Google Shape;19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ТЗ дизайнеру: выровнять иконки и текст</a:t>
            </a:r>
            <a:endParaRPr/>
          </a:p>
        </p:txBody>
      </p:sp>
      <p:sp>
        <p:nvSpPr>
          <p:cNvPr id="200" name="Google Shape;20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43" name="Google Shape;24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ТЗ дизайнеру: выровнять иконки и текст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8" name="Google Shape;28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A26274-EA00-B2C6-FF3A-ECCADE3A6D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69" b="21894"/>
          <a:stretch/>
        </p:blipFill>
        <p:spPr>
          <a:xfrm rot="10800000" flipH="1">
            <a:off x="0" y="-1"/>
            <a:ext cx="8991244" cy="647858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D64DB61-2F06-920B-3181-CE52BE1A27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527"/>
            <a:ext cx="2790962" cy="2417524"/>
          </a:xfrm>
          <a:prstGeom prst="rect">
            <a:avLst/>
          </a:prstGeom>
        </p:spPr>
      </p:pic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5DD4FEB0-8637-14DD-18AD-AEC16870C9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0944" y="1742215"/>
            <a:ext cx="5351391" cy="32097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id="{4D698418-2C00-A81B-0CA5-79E176F659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010944" y="5403786"/>
            <a:ext cx="5382277" cy="57069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Номер слайда 3">
            <a:extLst>
              <a:ext uri="{FF2B5EF4-FFF2-40B4-BE49-F238E27FC236}">
                <a16:creationId xmlns:a16="http://schemas.microsoft.com/office/drawing/2014/main" id="{EA07D79D-8C99-3A77-6A8F-51DF1D6FC6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350C-C9DD-F24C-8F7F-3B80A06BB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1362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A933E5-F114-E1D0-0AC2-E96DB2CADA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92000">
                <a:srgbClr val="92D05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9C455F9-42E3-2192-750D-B67863CBAD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3936014"/>
            <a:ext cx="4271375" cy="29219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A74B0D-C0A6-5AAE-1F56-870BEB1C0DC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803" y="428364"/>
            <a:ext cx="3409392" cy="717767"/>
          </a:xfrm>
          <a:prstGeom prst="rect">
            <a:avLst/>
          </a:prstGeom>
        </p:spPr>
      </p:pic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59E165A2-DE6C-6171-914C-6C080D17987C}"/>
              </a:ext>
            </a:extLst>
          </p:cNvPr>
          <p:cNvSpPr txBox="1">
            <a:spLocks/>
          </p:cNvSpPr>
          <p:nvPr userDrawn="1"/>
        </p:nvSpPr>
        <p:spPr>
          <a:xfrm>
            <a:off x="4622105" y="6005621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aseline="0" dirty="0">
                <a:solidFill>
                  <a:schemeClr val="bg1"/>
                </a:solidFill>
              </a:rPr>
              <a:t>Всероссийская просветительская Эстафета «Мои финансы»</a:t>
            </a:r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2CBDE2F3-AAFB-A62B-C038-D8AB12F1BA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350C-C9DD-F24C-8F7F-3B80A06BB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732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Пустой">
  <p:cSld name="Пустой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1" descr="Рисунок 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380" y="1"/>
            <a:ext cx="12208673" cy="686738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11605097" y="6223001"/>
            <a:ext cx="303041" cy="26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180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Фото — горизонтально">
  <p:cSld name="2_Фото — горизонтально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22" descr="Рисунок 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844550" y="510865"/>
            <a:ext cx="9184353" cy="91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844552" y="1574800"/>
            <a:ext cx="10502901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95288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1pPr>
            <a:lvl2pPr marL="1219170" lvl="1" indent="-495288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2pPr>
            <a:lvl3pPr marL="1828754" lvl="2" indent="-495288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3pPr>
            <a:lvl4pPr marL="2438339" lvl="3" indent="-495288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4pPr>
            <a:lvl5pPr marL="3047924" lvl="4" indent="-495288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250"/>
              <a:buChar char="•"/>
              <a:defRPr/>
            </a:lvl5pPr>
            <a:lvl6pPr marL="3657509" lvl="5" indent="-4952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250"/>
              <a:buChar char="•"/>
              <a:defRPr/>
            </a:lvl6pPr>
            <a:lvl7pPr marL="4267093" lvl="6" indent="-4952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250"/>
              <a:buChar char="•"/>
              <a:defRPr/>
            </a:lvl7pPr>
            <a:lvl8pPr marL="4876678" lvl="7" indent="-4952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250"/>
              <a:buChar char="•"/>
              <a:defRPr/>
            </a:lvl8pPr>
            <a:lvl9pPr marL="5486263" lvl="8" indent="-4952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sldNum" idx="12"/>
          </p:nvPr>
        </p:nvSpPr>
        <p:spPr>
          <a:xfrm>
            <a:off x="11605097" y="6223001"/>
            <a:ext cx="303041" cy="26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329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Заголовок и пункты" type="tx">
  <p:cSld name="Заголовок и пункты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0" descr="Рисунок 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380" y="1"/>
            <a:ext cx="12208673" cy="686738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0"/>
          <p:cNvSpPr txBox="1">
            <a:spLocks noGrp="1"/>
          </p:cNvSpPr>
          <p:nvPr>
            <p:ph type="title"/>
          </p:nvPr>
        </p:nvSpPr>
        <p:spPr>
          <a:xfrm>
            <a:off x="844550" y="510865"/>
            <a:ext cx="9184353" cy="910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body" idx="1"/>
          </p:nvPr>
        </p:nvSpPr>
        <p:spPr>
          <a:xfrm>
            <a:off x="844552" y="1574800"/>
            <a:ext cx="10502901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609585" lvl="0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•"/>
              <a:defRPr sz="2133"/>
            </a:lvl1pPr>
            <a:lvl2pPr marL="1219170" lvl="1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•"/>
              <a:defRPr sz="2133"/>
            </a:lvl2pPr>
            <a:lvl3pPr marL="1828754" lvl="2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•"/>
              <a:defRPr sz="2133"/>
            </a:lvl3pPr>
            <a:lvl4pPr marL="2438339" lvl="3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•"/>
              <a:defRPr sz="2133"/>
            </a:lvl4pPr>
            <a:lvl5pPr marL="3047924" lvl="4" indent="-474121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roxima Nova"/>
              <a:buChar char="•"/>
              <a:defRPr sz="2133"/>
            </a:lvl5pPr>
            <a:lvl6pPr marL="3657509" lvl="5" indent="-4952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250"/>
              <a:buChar char="•"/>
              <a:defRPr/>
            </a:lvl6pPr>
            <a:lvl7pPr marL="4267093" lvl="6" indent="-4952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250"/>
              <a:buChar char="•"/>
              <a:defRPr/>
            </a:lvl7pPr>
            <a:lvl8pPr marL="4876678" lvl="7" indent="-4952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250"/>
              <a:buChar char="•"/>
              <a:defRPr/>
            </a:lvl8pPr>
            <a:lvl9pPr marL="5486263" lvl="8" indent="-4952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sldNum" idx="12"/>
          </p:nvPr>
        </p:nvSpPr>
        <p:spPr>
          <a:xfrm>
            <a:off x="11605097" y="6223001"/>
            <a:ext cx="303041" cy="26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Helvetica Neue Light"/>
              <a:buNone/>
              <a:defRPr sz="1067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fld id="{00000000-1234-1234-1234-1234123412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652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1_Рисунок с подписью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2"/>
          <p:cNvSpPr/>
          <p:nvPr/>
        </p:nvSpPr>
        <p:spPr>
          <a:xfrm>
            <a:off x="0" y="0"/>
            <a:ext cx="4953001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30000">
                <a:srgbClr val="0070C0"/>
              </a:gs>
              <a:gs pos="92000">
                <a:srgbClr val="44C0F0"/>
              </a:gs>
              <a:gs pos="100000">
                <a:srgbClr val="44C0F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 Black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ftr" idx="11"/>
          </p:nvPr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4" name="Google Shape;34;p22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" name="Google Shape;35;p2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44800"/>
            <a:ext cx="2517732" cy="1722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9676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>
  <p:cSld name="2_Заголовок раздела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70C0"/>
              </a:gs>
              <a:gs pos="30000">
                <a:srgbClr val="0070C0"/>
              </a:gs>
              <a:gs pos="92000">
                <a:srgbClr val="44C0F0"/>
              </a:gs>
              <a:gs pos="100000">
                <a:srgbClr val="44C0F0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2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28" b="9459"/>
          <a:stretch/>
        </p:blipFill>
        <p:spPr>
          <a:xfrm flipH="1">
            <a:off x="-12700" y="1684140"/>
            <a:ext cx="5720597" cy="517386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25"/>
          <p:cNvSpPr txBox="1">
            <a:spLocks noGrp="1"/>
          </p:cNvSpPr>
          <p:nvPr>
            <p:ph type="body" idx="1"/>
          </p:nvPr>
        </p:nvSpPr>
        <p:spPr>
          <a:xfrm>
            <a:off x="923534" y="2544895"/>
            <a:ext cx="4162034" cy="372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25"/>
          <p:cNvSpPr txBox="1"/>
          <p:nvPr/>
        </p:nvSpPr>
        <p:spPr>
          <a:xfrm>
            <a:off x="6676373" y="6356350"/>
            <a:ext cx="535383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Всероссийская просветительская Эстафета по финансовой грамотности</a:t>
            </a:r>
            <a:endParaRPr/>
          </a:p>
        </p:txBody>
      </p:sp>
      <p:cxnSp>
        <p:nvCxnSpPr>
          <p:cNvPr id="41" name="Google Shape;41;p25"/>
          <p:cNvCxnSpPr/>
          <p:nvPr/>
        </p:nvCxnSpPr>
        <p:spPr>
          <a:xfrm>
            <a:off x="2726499" y="6563638"/>
            <a:ext cx="3895594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" name="Google Shape;42;p25"/>
          <p:cNvSpPr/>
          <p:nvPr/>
        </p:nvSpPr>
        <p:spPr>
          <a:xfrm rot="5400000">
            <a:off x="-257828" y="622953"/>
            <a:ext cx="1277655" cy="7620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 Black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5971522" y="2544895"/>
            <a:ext cx="5382277" cy="3724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4230" y="265527"/>
            <a:ext cx="2308670" cy="486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35656"/>
            <a:ext cx="2517732" cy="1722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862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1C07A-6089-E7BC-C63A-BF00B895F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379B21-A8F9-9274-C6C8-E115DF85D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3DA6BE-5AE4-3A99-4721-218075CFF8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2C4A67B-F3E9-6352-784B-3CF7FB8EB0CC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с двумя скругленными соседними углами 10">
            <a:extLst>
              <a:ext uri="{FF2B5EF4-FFF2-40B4-BE49-F238E27FC236}">
                <a16:creationId xmlns:a16="http://schemas.microsoft.com/office/drawing/2014/main" id="{F82F5577-BC4C-4587-E0CD-EC3B519D5927}"/>
              </a:ext>
            </a:extLst>
          </p:cNvPr>
          <p:cNvSpPr/>
          <p:nvPr userDrawn="1"/>
        </p:nvSpPr>
        <p:spPr>
          <a:xfrm rot="5400000">
            <a:off x="-450938" y="816063"/>
            <a:ext cx="1277655" cy="3757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A6123E81-A85D-86B8-BC80-F1938C4A4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350C-C9DD-F24C-8F7F-3B80A06BB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281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2">
            <a:extLst>
              <a:ext uri="{FF2B5EF4-FFF2-40B4-BE49-F238E27FC236}">
                <a16:creationId xmlns:a16="http://schemas.microsoft.com/office/drawing/2014/main" id="{BFD36EB8-8B70-574D-5744-59728B0AD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25644" y="1247583"/>
            <a:ext cx="5866356" cy="561041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C1AF119-404D-4453-A4EB-D935308C79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595"/>
          <a:stretch/>
        </p:blipFill>
        <p:spPr>
          <a:xfrm>
            <a:off x="-1" y="0"/>
            <a:ext cx="12194739" cy="6858000"/>
          </a:xfrm>
          <a:prstGeom prst="rect">
            <a:avLst/>
          </a:prstGeom>
        </p:spPr>
      </p:pic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DCC0BA7C-53AB-E6FE-4432-4282E4C4BE83}"/>
              </a:ext>
            </a:extLst>
          </p:cNvPr>
          <p:cNvSpPr txBox="1">
            <a:spLocks/>
          </p:cNvSpPr>
          <p:nvPr userDrawn="1"/>
        </p:nvSpPr>
        <p:spPr>
          <a:xfrm>
            <a:off x="300625" y="318111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Всероссийская просветительская Эстафета по финансовой грамотности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472941-11D9-B0B8-4FF5-0858526A2D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38940EC-B704-A9AE-37E3-0CEF4F8CFF6C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D2E2C3B-F9B2-D776-3295-A40923A2F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8666" y="1457081"/>
            <a:ext cx="5353834" cy="3943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C5FD97-BA73-79E6-5A1A-14A8919B08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4230" y="265527"/>
            <a:ext cx="2308670" cy="486036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B1066CC8-DA40-3D76-78E9-028A71984483}"/>
              </a:ext>
            </a:extLst>
          </p:cNvPr>
          <p:cNvCxnSpPr>
            <a:cxnSpLocks/>
          </p:cNvCxnSpPr>
          <p:nvPr userDrawn="1"/>
        </p:nvCxnSpPr>
        <p:spPr>
          <a:xfrm>
            <a:off x="5654458" y="496019"/>
            <a:ext cx="3549041" cy="3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844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9F8CD-8C3A-E7AD-95C3-097E7EFAC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01D110-7B64-5A26-A7C7-C5CC9B5F6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5206A-598B-EF41-DC3F-B34DD502A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802FDB-77E6-9FAE-5629-694BA5705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1C0C62C-C691-00AB-5D9D-C10686F807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6B1D2BF2-F2D5-504E-0239-DE918A659EC7}"/>
              </a:ext>
            </a:extLst>
          </p:cNvPr>
          <p:cNvSpPr txBox="1">
            <a:spLocks/>
          </p:cNvSpPr>
          <p:nvPr userDrawn="1"/>
        </p:nvSpPr>
        <p:spPr>
          <a:xfrm>
            <a:off x="6676373" y="6356350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Всероссийская просветительская Эстафета «Мои финансы»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021D900-237D-55EE-BF0F-81F745A2AC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D53BFF26-D308-AE5F-D044-087779FE7BEF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с двумя скругленными соседними углами 13">
            <a:extLst>
              <a:ext uri="{FF2B5EF4-FFF2-40B4-BE49-F238E27FC236}">
                <a16:creationId xmlns:a16="http://schemas.microsoft.com/office/drawing/2014/main" id="{EF7B9B3B-420E-58C1-B3E8-DC61B62C6240}"/>
              </a:ext>
            </a:extLst>
          </p:cNvPr>
          <p:cNvSpPr/>
          <p:nvPr userDrawn="1"/>
        </p:nvSpPr>
        <p:spPr>
          <a:xfrm rot="5400000">
            <a:off x="-450938" y="816063"/>
            <a:ext cx="1277655" cy="3757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87923A10-1A67-0151-2665-DBC2B06E51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350C-C9DD-F24C-8F7F-3B80A06BB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64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2450FB5-20FC-0956-9638-088F4E8EE3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92000">
                <a:srgbClr val="92D05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E3A5ED2-B378-9AD6-917D-725474079C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28" b="9460"/>
          <a:stretch/>
        </p:blipFill>
        <p:spPr>
          <a:xfrm flipH="1">
            <a:off x="-12700" y="1684140"/>
            <a:ext cx="5720597" cy="517386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815ED6F1-5344-6DCD-5D59-7B251AD40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3534" y="2544895"/>
            <a:ext cx="4162034" cy="372437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id="{DCC0BA7C-53AB-E6FE-4432-4282E4C4BE83}"/>
              </a:ext>
            </a:extLst>
          </p:cNvPr>
          <p:cNvSpPr txBox="1">
            <a:spLocks/>
          </p:cNvSpPr>
          <p:nvPr userDrawn="1"/>
        </p:nvSpPr>
        <p:spPr>
          <a:xfrm>
            <a:off x="6676373" y="6356350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bg1"/>
                </a:solidFill>
              </a:rPr>
              <a:t>Всероссийская просветительская Эстафета «Мои финансы»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472941-11D9-B0B8-4FF5-0858526A2D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538940EC-B704-A9AE-37E3-0CEF4F8CFF6C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с двумя скругленными соседними углами 9">
            <a:extLst>
              <a:ext uri="{FF2B5EF4-FFF2-40B4-BE49-F238E27FC236}">
                <a16:creationId xmlns:a16="http://schemas.microsoft.com/office/drawing/2014/main" id="{DF7F3AED-0F1F-7ED4-1803-9FDE3211AB26}"/>
              </a:ext>
            </a:extLst>
          </p:cNvPr>
          <p:cNvSpPr/>
          <p:nvPr userDrawn="1"/>
        </p:nvSpPr>
        <p:spPr>
          <a:xfrm rot="5400000">
            <a:off x="-257828" y="622953"/>
            <a:ext cx="1277655" cy="76200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D2E2C3B-F9B2-D776-3295-A40923A2F7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85D62F56-7BE2-3C08-687C-D67DA750165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971522" y="2544895"/>
            <a:ext cx="5382277" cy="37243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CC5FD97-BA73-79E6-5A1A-14A8919B08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64230" y="265527"/>
            <a:ext cx="2308670" cy="486036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F43B3C2-43C7-9184-16C1-1C03FB836A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350C-C9DD-F24C-8F7F-3B80A06BB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545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D9B0D1-EEEA-DFC2-3571-9FC12232A2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753825"/>
            <a:ext cx="12192000" cy="104176"/>
          </a:xfrm>
          <a:prstGeom prst="rect">
            <a:avLst/>
          </a:prstGeom>
        </p:spPr>
      </p:pic>
      <p:sp>
        <p:nvSpPr>
          <p:cNvPr id="7" name="Рисунок 2">
            <a:extLst>
              <a:ext uri="{FF2B5EF4-FFF2-40B4-BE49-F238E27FC236}">
                <a16:creationId xmlns:a16="http://schemas.microsoft.com/office/drawing/2014/main" id="{B29D6256-3101-0354-4922-8F7163B1A3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8723" y="987425"/>
            <a:ext cx="11273425" cy="43236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BBEBF615-BFF1-5B58-17CA-1E7C531E36E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832965" y="5437345"/>
            <a:ext cx="8029184" cy="728813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="0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CA01B92B-63B5-2CF6-BECB-5F9AF6C1470C}"/>
              </a:ext>
            </a:extLst>
          </p:cNvPr>
          <p:cNvSpPr txBox="1">
            <a:spLocks/>
          </p:cNvSpPr>
          <p:nvPr userDrawn="1"/>
        </p:nvSpPr>
        <p:spPr>
          <a:xfrm>
            <a:off x="6676373" y="6356350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Всероссийская просветительская Эстафета «Мои финансы»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FAF4D3B-9467-2460-32E8-A8298B491D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A45CC32-04C5-CBC1-D2E9-3CC391BCB921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Номер слайда 3">
            <a:extLst>
              <a:ext uri="{FF2B5EF4-FFF2-40B4-BE49-F238E27FC236}">
                <a16:creationId xmlns:a16="http://schemas.microsoft.com/office/drawing/2014/main" id="{6B64B548-F086-435B-F59A-5664B32A3B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350C-C9DD-F24C-8F7F-3B80A06BB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504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7CC83D9-C113-F44F-25EC-9DA3AA9F8655}"/>
              </a:ext>
            </a:extLst>
          </p:cNvPr>
          <p:cNvSpPr/>
          <p:nvPr userDrawn="1"/>
        </p:nvSpPr>
        <p:spPr>
          <a:xfrm>
            <a:off x="0" y="0"/>
            <a:ext cx="4953001" cy="6858000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92000">
                <a:srgbClr val="92D05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491E3A-F302-8C33-949D-A7C8634B7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4613DEE-0544-A696-8694-291E833919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95E1DB-13D5-6856-A976-5EC9E8CC6D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3A186D4-F71F-9ADD-97A1-028D75F147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CECAB410-293D-6753-E33E-2FF8D6B398B6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246814-A6C3-23F5-E1EC-B250EF0A5838}"/>
              </a:ext>
            </a:extLst>
          </p:cNvPr>
          <p:cNvSpPr txBox="1">
            <a:spLocks/>
          </p:cNvSpPr>
          <p:nvPr userDrawn="1"/>
        </p:nvSpPr>
        <p:spPr>
          <a:xfrm>
            <a:off x="6676373" y="6356350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Всероссийская просветительская Эстафета «Мои финансы»</a:t>
            </a: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FE8C1962-FAA6-949F-BBF9-E669C8B1DE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350C-C9DD-F24C-8F7F-3B80A06BB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95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762E4B-999A-818A-D16A-B403E44561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334685A-3347-81B7-E078-4D2DB96EE0B6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ижний колонтитул 4">
            <a:extLst>
              <a:ext uri="{FF2B5EF4-FFF2-40B4-BE49-F238E27FC236}">
                <a16:creationId xmlns:a16="http://schemas.microsoft.com/office/drawing/2014/main" id="{F512D99E-7BAD-E6A4-674E-FBFF9E7D5C35}"/>
              </a:ext>
            </a:extLst>
          </p:cNvPr>
          <p:cNvSpPr txBox="1">
            <a:spLocks/>
          </p:cNvSpPr>
          <p:nvPr userDrawn="1"/>
        </p:nvSpPr>
        <p:spPr>
          <a:xfrm>
            <a:off x="6676373" y="6356350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Всероссийская просветительская Эстафета «Мои финансы»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5EFDF5-D10C-2EC0-592E-082CCC611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350C-C9DD-F24C-8F7F-3B80A06BB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63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3F80196-5A53-441D-94B4-15325C31F05F}"/>
              </a:ext>
            </a:extLst>
          </p:cNvPr>
          <p:cNvSpPr/>
          <p:nvPr userDrawn="1"/>
        </p:nvSpPr>
        <p:spPr>
          <a:xfrm>
            <a:off x="0" y="0"/>
            <a:ext cx="4953001" cy="6858000"/>
          </a:xfrm>
          <a:prstGeom prst="rect">
            <a:avLst/>
          </a:prstGeom>
          <a:gradFill flip="none" rotWithShape="1">
            <a:gsLst>
              <a:gs pos="30000">
                <a:schemeClr val="accent1"/>
              </a:gs>
              <a:gs pos="92000">
                <a:srgbClr val="92D05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06C35-B571-2DC3-6A46-1911C8669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78E508-692E-9928-F04C-85AD89AFB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74F214-EED8-1CA1-B0E8-95F5287F2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2800" b="0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4214B2-9BA5-C704-8BDF-F62B3A219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35656"/>
            <a:ext cx="2517732" cy="1722344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1105D68-D526-C006-1B21-13FE87E66FCF}"/>
              </a:ext>
            </a:extLst>
          </p:cNvPr>
          <p:cNvCxnSpPr/>
          <p:nvPr userDrawn="1"/>
        </p:nvCxnSpPr>
        <p:spPr>
          <a:xfrm>
            <a:off x="2726499" y="6563638"/>
            <a:ext cx="3895594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630727-8C57-016F-3AE1-B81A3409E9B9}"/>
              </a:ext>
            </a:extLst>
          </p:cNvPr>
          <p:cNvSpPr txBox="1">
            <a:spLocks/>
          </p:cNvSpPr>
          <p:nvPr userDrawn="1"/>
        </p:nvSpPr>
        <p:spPr>
          <a:xfrm>
            <a:off x="6676373" y="6356350"/>
            <a:ext cx="5353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Всероссийская просветительская Эстафета «Мои финансы»</a:t>
            </a:r>
          </a:p>
        </p:txBody>
      </p:sp>
      <p:sp>
        <p:nvSpPr>
          <p:cNvPr id="7" name="Номер слайда 3">
            <a:extLst>
              <a:ext uri="{FF2B5EF4-FFF2-40B4-BE49-F238E27FC236}">
                <a16:creationId xmlns:a16="http://schemas.microsoft.com/office/drawing/2014/main" id="{4D6A6674-3EBA-0396-35A2-6FE66B856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350C-C9DD-F24C-8F7F-3B80A06BB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7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B2113D-149A-0646-7619-8C875799E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6A1909-A32D-5265-F04E-7A4F31F40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81D6998-E821-5B38-487D-822D40F42126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128631" y="220249"/>
            <a:ext cx="2712186" cy="514972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E0844E-C87F-A078-9504-90D8F9C40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799" y="6356350"/>
            <a:ext cx="4870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B350C-C9DD-F24C-8F7F-3B80A06BB5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14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3" r:id="rId4"/>
    <p:sldLayoutId id="2147483651" r:id="rId5"/>
    <p:sldLayoutId id="2147483654" r:id="rId6"/>
    <p:sldLayoutId id="2147483657" r:id="rId7"/>
    <p:sldLayoutId id="2147483655" r:id="rId8"/>
    <p:sldLayoutId id="2147483656" r:id="rId9"/>
    <p:sldLayoutId id="2147483659" r:id="rId10"/>
    <p:sldLayoutId id="2147483660" r:id="rId11"/>
    <p:sldLayoutId id="2147483661" r:id="rId12"/>
    <p:sldLayoutId id="2147483663" r:id="rId13"/>
    <p:sldLayoutId id="2147483664" r:id="rId14"/>
    <p:sldLayoutId id="2147483665" r:id="rId1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4;p1">
            <a:extLst>
              <a:ext uri="{FF2B5EF4-FFF2-40B4-BE49-F238E27FC236}">
                <a16:creationId xmlns:a16="http://schemas.microsoft.com/office/drawing/2014/main" id="{F3542CAD-F70E-E612-D73D-4DE3D1C44184}"/>
              </a:ext>
            </a:extLst>
          </p:cNvPr>
          <p:cNvSpPr txBox="1"/>
          <p:nvPr/>
        </p:nvSpPr>
        <p:spPr>
          <a:xfrm>
            <a:off x="777619" y="2877290"/>
            <a:ext cx="7622461" cy="2262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4000"/>
            </a:pPr>
            <a:r>
              <a:rPr lang="ru-RU" sz="5333" b="1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От первой работы</a:t>
            </a:r>
            <a:br>
              <a:rPr lang="ru-RU" sz="5333" b="1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</a:br>
            <a:r>
              <a:rPr lang="ru-RU" sz="5333" b="1" dirty="0">
                <a:solidFill>
                  <a:schemeClr val="bg1"/>
                </a:solidFill>
                <a:latin typeface="+mj-lt"/>
                <a:ea typeface="Calibri"/>
                <a:cs typeface="Calibri"/>
                <a:sym typeface="Calibri"/>
              </a:rPr>
              <a:t>к первым деньгам: </a:t>
            </a:r>
            <a:r>
              <a:rPr lang="ru-RU" sz="5333" dirty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юридические аспекты</a:t>
            </a:r>
            <a:endParaRPr lang="ru-RU" sz="5333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032D889-F5CD-7853-BFAB-3390F2838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461" y="299240"/>
            <a:ext cx="3283748" cy="69131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3E93F6-AAC6-A855-CC08-F8F7C7055260}"/>
              </a:ext>
            </a:extLst>
          </p:cNvPr>
          <p:cNvSpPr txBox="1"/>
          <p:nvPr/>
        </p:nvSpPr>
        <p:spPr>
          <a:xfrm>
            <a:off x="3492425" y="1148668"/>
            <a:ext cx="4350105" cy="553997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Raleway" pitchFamily="2" charset="0"/>
                <a:cs typeface="Arial" panose="020B0604020202020204" pitchFamily="34" charset="0"/>
              </a:rPr>
              <a:t>Второй этап Всероссийской просветительской Эстафеты «Мои финансы»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824F3E-6426-F5D5-5044-24E969AFE6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6700035"/>
            <a:ext cx="12192001" cy="209815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99E5258-6668-6B10-629B-7D0B628023CE}"/>
              </a:ext>
            </a:extLst>
          </p:cNvPr>
          <p:cNvSpPr/>
          <p:nvPr/>
        </p:nvSpPr>
        <p:spPr>
          <a:xfrm>
            <a:off x="8679976" y="0"/>
            <a:ext cx="3512024" cy="887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Google Shape;143;p1">
            <a:extLst>
              <a:ext uri="{FF2B5EF4-FFF2-40B4-BE49-F238E27FC236}">
                <a16:creationId xmlns:a16="http://schemas.microsoft.com/office/drawing/2014/main" id="{11B05264-783E-9EAD-1385-1E6C6199F662}"/>
              </a:ext>
            </a:extLst>
          </p:cNvPr>
          <p:cNvSpPr txBox="1">
            <a:spLocks/>
          </p:cNvSpPr>
          <p:nvPr/>
        </p:nvSpPr>
        <p:spPr>
          <a:xfrm>
            <a:off x="1739613" y="5403786"/>
            <a:ext cx="4975223" cy="570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lt1"/>
              </a:buClr>
              <a:buSzPts val="1600"/>
              <a:buFont typeface="Arial" panose="020B0604020202020204" pitchFamily="34" charset="0"/>
              <a:buNone/>
            </a:pPr>
            <a:r>
              <a:rPr lang="ru-RU" sz="2000">
                <a:solidFill>
                  <a:schemeClr val="bg1"/>
                </a:solidFill>
              </a:rPr>
              <a:t>Этап «Первые деньги»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17D5C1-B43B-0AFF-9C51-8B42A16B6D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8050" y="1702665"/>
            <a:ext cx="3313686" cy="479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55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 sz="3200" dirty="0"/>
              <a:t>Где искать работу</a:t>
            </a:r>
            <a:br>
              <a:rPr lang="ru-RU" sz="3200" dirty="0"/>
            </a:br>
            <a:r>
              <a:rPr lang="ru-RU" sz="3200" dirty="0"/>
              <a:t>подростку</a:t>
            </a:r>
            <a:endParaRPr sz="3200" dirty="0"/>
          </a:p>
        </p:txBody>
      </p:sp>
      <p:sp>
        <p:nvSpPr>
          <p:cNvPr id="299" name="Google Shape;299;p10"/>
          <p:cNvSpPr txBox="1">
            <a:spLocks noGrp="1"/>
          </p:cNvSpPr>
          <p:nvPr>
            <p:ph type="body" idx="1"/>
          </p:nvPr>
        </p:nvSpPr>
        <p:spPr>
          <a:xfrm>
            <a:off x="1831219" y="2232509"/>
            <a:ext cx="2187173" cy="102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/>
              <a:t>Молодёжная биржа труда</a:t>
            </a:r>
            <a:endParaRPr sz="2400"/>
          </a:p>
        </p:txBody>
      </p:sp>
      <p:grpSp>
        <p:nvGrpSpPr>
          <p:cNvPr id="300" name="Google Shape;300;p10"/>
          <p:cNvGrpSpPr/>
          <p:nvPr/>
        </p:nvGrpSpPr>
        <p:grpSpPr>
          <a:xfrm>
            <a:off x="1302775" y="2189029"/>
            <a:ext cx="400827" cy="551313"/>
            <a:chOff x="989608" y="1855654"/>
            <a:chExt cx="400827" cy="551313"/>
          </a:xfrm>
        </p:grpSpPr>
        <p:sp>
          <p:nvSpPr>
            <p:cNvPr id="301" name="Google Shape;301;p10"/>
            <p:cNvSpPr/>
            <p:nvPr/>
          </p:nvSpPr>
          <p:spPr>
            <a:xfrm>
              <a:off x="989608" y="1921373"/>
              <a:ext cx="400827" cy="4008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0"/>
            <p:cNvSpPr txBox="1"/>
            <p:nvPr/>
          </p:nvSpPr>
          <p:spPr>
            <a:xfrm>
              <a:off x="1117225" y="1855654"/>
              <a:ext cx="273210" cy="551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975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97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3" name="Google Shape;303;p10"/>
          <p:cNvSpPr txBox="1"/>
          <p:nvPr/>
        </p:nvSpPr>
        <p:spPr>
          <a:xfrm>
            <a:off x="4906294" y="2232509"/>
            <a:ext cx="3052813" cy="102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Профильные сайты по поиску работы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4" name="Google Shape;304;p10"/>
          <p:cNvGrpSpPr/>
          <p:nvPr/>
        </p:nvGrpSpPr>
        <p:grpSpPr>
          <a:xfrm>
            <a:off x="4377850" y="2139597"/>
            <a:ext cx="449821" cy="650178"/>
            <a:chOff x="989608" y="1806222"/>
            <a:chExt cx="449821" cy="650178"/>
          </a:xfrm>
        </p:grpSpPr>
        <p:sp>
          <p:nvSpPr>
            <p:cNvPr id="305" name="Google Shape;305;p10"/>
            <p:cNvSpPr/>
            <p:nvPr/>
          </p:nvSpPr>
          <p:spPr>
            <a:xfrm>
              <a:off x="989608" y="1921373"/>
              <a:ext cx="400827" cy="4008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0"/>
            <p:cNvSpPr txBox="1"/>
            <p:nvPr/>
          </p:nvSpPr>
          <p:spPr>
            <a:xfrm>
              <a:off x="1117225" y="1806222"/>
              <a:ext cx="322204" cy="650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975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97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7" name="Google Shape;307;p10"/>
          <p:cNvSpPr txBox="1"/>
          <p:nvPr/>
        </p:nvSpPr>
        <p:spPr>
          <a:xfrm>
            <a:off x="8760133" y="2232509"/>
            <a:ext cx="2346018" cy="102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Сайты самих компаний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8" name="Google Shape;308;p10"/>
          <p:cNvGrpSpPr/>
          <p:nvPr/>
        </p:nvGrpSpPr>
        <p:grpSpPr>
          <a:xfrm>
            <a:off x="8231688" y="2139597"/>
            <a:ext cx="449821" cy="650178"/>
            <a:chOff x="989608" y="1806222"/>
            <a:chExt cx="449821" cy="650178"/>
          </a:xfrm>
        </p:grpSpPr>
        <p:sp>
          <p:nvSpPr>
            <p:cNvPr id="309" name="Google Shape;309;p10"/>
            <p:cNvSpPr/>
            <p:nvPr/>
          </p:nvSpPr>
          <p:spPr>
            <a:xfrm>
              <a:off x="989608" y="1921373"/>
              <a:ext cx="400827" cy="4008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0"/>
            <p:cNvSpPr txBox="1"/>
            <p:nvPr/>
          </p:nvSpPr>
          <p:spPr>
            <a:xfrm>
              <a:off x="1117225" y="1806222"/>
              <a:ext cx="322204" cy="650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975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97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1" name="Google Shape;311;p10"/>
          <p:cNvSpPr txBox="1"/>
          <p:nvPr/>
        </p:nvSpPr>
        <p:spPr>
          <a:xfrm>
            <a:off x="1820347" y="3988015"/>
            <a:ext cx="2984405" cy="102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Ближайшее окружение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2" name="Google Shape;312;p10"/>
          <p:cNvGrpSpPr/>
          <p:nvPr/>
        </p:nvGrpSpPr>
        <p:grpSpPr>
          <a:xfrm>
            <a:off x="1291903" y="3895103"/>
            <a:ext cx="449821" cy="650178"/>
            <a:chOff x="989608" y="1806222"/>
            <a:chExt cx="449821" cy="650178"/>
          </a:xfrm>
        </p:grpSpPr>
        <p:sp>
          <p:nvSpPr>
            <p:cNvPr id="313" name="Google Shape;313;p10"/>
            <p:cNvSpPr/>
            <p:nvPr/>
          </p:nvSpPr>
          <p:spPr>
            <a:xfrm>
              <a:off x="989608" y="1921373"/>
              <a:ext cx="400827" cy="4008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0"/>
            <p:cNvSpPr txBox="1"/>
            <p:nvPr/>
          </p:nvSpPr>
          <p:spPr>
            <a:xfrm>
              <a:off x="1117225" y="1806222"/>
              <a:ext cx="322204" cy="650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975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97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" name="Google Shape;315;p10"/>
          <p:cNvSpPr txBox="1"/>
          <p:nvPr/>
        </p:nvSpPr>
        <p:spPr>
          <a:xfrm>
            <a:off x="4974702" y="3988015"/>
            <a:ext cx="2984405" cy="102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сайтах поиска исполнителей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6" name="Google Shape;316;p10"/>
          <p:cNvGrpSpPr/>
          <p:nvPr/>
        </p:nvGrpSpPr>
        <p:grpSpPr>
          <a:xfrm>
            <a:off x="4446258" y="3895103"/>
            <a:ext cx="449821" cy="650178"/>
            <a:chOff x="989608" y="1806222"/>
            <a:chExt cx="449821" cy="650178"/>
          </a:xfrm>
        </p:grpSpPr>
        <p:sp>
          <p:nvSpPr>
            <p:cNvPr id="317" name="Google Shape;317;p10"/>
            <p:cNvSpPr/>
            <p:nvPr/>
          </p:nvSpPr>
          <p:spPr>
            <a:xfrm>
              <a:off x="989608" y="1921373"/>
              <a:ext cx="400827" cy="4008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0"/>
            <p:cNvSpPr txBox="1"/>
            <p:nvPr/>
          </p:nvSpPr>
          <p:spPr>
            <a:xfrm>
              <a:off x="1117225" y="1806222"/>
              <a:ext cx="322204" cy="650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975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97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9" name="Google Shape;319;p10"/>
          <p:cNvSpPr txBox="1"/>
          <p:nvPr/>
        </p:nvSpPr>
        <p:spPr>
          <a:xfrm>
            <a:off x="8760133" y="3988015"/>
            <a:ext cx="2583578" cy="102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Социальные сети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0" name="Google Shape;320;p10"/>
          <p:cNvGrpSpPr/>
          <p:nvPr/>
        </p:nvGrpSpPr>
        <p:grpSpPr>
          <a:xfrm>
            <a:off x="8231688" y="3895103"/>
            <a:ext cx="449821" cy="650178"/>
            <a:chOff x="989608" y="1806222"/>
            <a:chExt cx="449821" cy="650178"/>
          </a:xfrm>
        </p:grpSpPr>
        <p:sp>
          <p:nvSpPr>
            <p:cNvPr id="321" name="Google Shape;321;p10"/>
            <p:cNvSpPr/>
            <p:nvPr/>
          </p:nvSpPr>
          <p:spPr>
            <a:xfrm>
              <a:off x="989608" y="1921373"/>
              <a:ext cx="400827" cy="4008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0"/>
            <p:cNvSpPr txBox="1"/>
            <p:nvPr/>
          </p:nvSpPr>
          <p:spPr>
            <a:xfrm>
              <a:off x="1117225" y="1806222"/>
              <a:ext cx="322204" cy="650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975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397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" name="Google Shape;323;p10"/>
          <p:cNvSpPr txBox="1"/>
          <p:nvPr/>
        </p:nvSpPr>
        <p:spPr>
          <a:xfrm>
            <a:off x="1466768" y="3005617"/>
            <a:ext cx="3000040" cy="56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50" tIns="21150" rIns="21150" bIns="21150" anchor="t" anchorCtr="0">
            <a:noAutofit/>
          </a:bodyPr>
          <a:lstStyle/>
          <a:p>
            <a:pPr marL="507995" marR="0" lvl="0" indent="-190498" algn="l" rtl="0">
              <a:lnSpc>
                <a:spcPct val="136684"/>
              </a:lnSpc>
              <a:spcBef>
                <a:spcPts val="0"/>
              </a:spcBef>
              <a:spcAft>
                <a:spcPts val="0"/>
              </a:spcAft>
              <a:buClr>
                <a:srgbClr val="33B5BA"/>
              </a:buClr>
              <a:buSzPts val="1333"/>
              <a:buFont typeface="Arial"/>
              <a:buChar char="•"/>
            </a:pPr>
            <a:r>
              <a:rPr lang="ru-RU" sz="1333" b="0" i="0" u="none" strike="noStrike" cap="none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или центры занятости молодёжи</a:t>
            </a:r>
            <a:endParaRPr sz="1333" b="0" i="0" u="none" strike="noStrike" cap="none">
              <a:solidFill>
                <a:srgbClr val="39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0"/>
          <p:cNvSpPr txBox="1"/>
          <p:nvPr/>
        </p:nvSpPr>
        <p:spPr>
          <a:xfrm>
            <a:off x="4778677" y="3005617"/>
            <a:ext cx="3000040" cy="56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50" tIns="21150" rIns="21150" bIns="21150" anchor="t" anchorCtr="0">
            <a:noAutofit/>
          </a:bodyPr>
          <a:lstStyle/>
          <a:p>
            <a:pPr marL="507995" marR="0" lvl="0" indent="-190498" algn="l" rtl="0">
              <a:lnSpc>
                <a:spcPct val="136684"/>
              </a:lnSpc>
              <a:spcBef>
                <a:spcPts val="0"/>
              </a:spcBef>
              <a:spcAft>
                <a:spcPts val="0"/>
              </a:spcAft>
              <a:buClr>
                <a:srgbClr val="33B5BA"/>
              </a:buClr>
              <a:buSzPts val="1333"/>
              <a:buFont typeface="Arial"/>
              <a:buChar char="•"/>
            </a:pPr>
            <a:r>
              <a:rPr lang="ru-RU" sz="1333" b="0" i="0" u="none" strike="noStrike" cap="none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hh.ru или superjob.ru</a:t>
            </a:r>
            <a:endParaRPr sz="1333" b="0" i="0" u="none" strike="noStrike" cap="none">
              <a:solidFill>
                <a:srgbClr val="39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0"/>
          <p:cNvSpPr txBox="1"/>
          <p:nvPr/>
        </p:nvSpPr>
        <p:spPr>
          <a:xfrm>
            <a:off x="8632515" y="3005617"/>
            <a:ext cx="3000040" cy="566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indent="-190498" algn="l" rtl="0">
              <a:lnSpc>
                <a:spcPct val="136684"/>
              </a:lnSpc>
              <a:spcBef>
                <a:spcPts val="0"/>
              </a:spcBef>
              <a:spcAft>
                <a:spcPts val="0"/>
              </a:spcAft>
              <a:buClr>
                <a:srgbClr val="33B5BA"/>
              </a:buClr>
              <a:buSzPts val="1333"/>
              <a:buFont typeface="Arial"/>
              <a:buChar char="•"/>
            </a:pPr>
            <a:r>
              <a:rPr lang="ru-RU" sz="1333" b="0" i="0" u="none" strike="noStrike" cap="none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раздел «вакансии»</a:t>
            </a:r>
            <a:endParaRPr sz="1333" b="0" i="0" u="none" strike="noStrike" cap="none">
              <a:solidFill>
                <a:srgbClr val="39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0"/>
          <p:cNvSpPr txBox="1"/>
          <p:nvPr/>
        </p:nvSpPr>
        <p:spPr>
          <a:xfrm>
            <a:off x="1467941" y="4826893"/>
            <a:ext cx="2645701" cy="56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50" tIns="21150" rIns="21150" bIns="21150" anchor="t" anchorCtr="0">
            <a:noAutofit/>
          </a:bodyPr>
          <a:lstStyle/>
          <a:p>
            <a:pPr marL="507995" marR="0" lvl="0" indent="-190498" algn="l" rtl="0">
              <a:lnSpc>
                <a:spcPct val="136684"/>
              </a:lnSpc>
              <a:spcBef>
                <a:spcPts val="0"/>
              </a:spcBef>
              <a:spcAft>
                <a:spcPts val="0"/>
              </a:spcAft>
              <a:buClr>
                <a:srgbClr val="E5205A"/>
              </a:buClr>
              <a:buSzPts val="1333"/>
              <a:buFont typeface="Arial"/>
              <a:buChar char="•"/>
            </a:pPr>
            <a:r>
              <a:rPr lang="ru-RU" sz="1333" b="0" i="0" u="none" strike="noStrike" cap="none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семья, знакомые, домовые чаты</a:t>
            </a:r>
            <a:endParaRPr sz="1333" b="0" i="0" u="none" strike="noStrike" cap="none">
              <a:solidFill>
                <a:srgbClr val="39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0"/>
          <p:cNvSpPr txBox="1"/>
          <p:nvPr/>
        </p:nvSpPr>
        <p:spPr>
          <a:xfrm>
            <a:off x="4831827" y="4826893"/>
            <a:ext cx="2645701" cy="56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50" tIns="21150" rIns="21150" bIns="21150" anchor="t" anchorCtr="0">
            <a:noAutofit/>
          </a:bodyPr>
          <a:lstStyle/>
          <a:p>
            <a:pPr marL="507995" marR="0" lvl="0" indent="-190498" algn="l" rtl="0">
              <a:lnSpc>
                <a:spcPct val="136684"/>
              </a:lnSpc>
              <a:spcBef>
                <a:spcPts val="0"/>
              </a:spcBef>
              <a:spcAft>
                <a:spcPts val="0"/>
              </a:spcAft>
              <a:buClr>
                <a:srgbClr val="E5205A"/>
              </a:buClr>
              <a:buSzPts val="1333"/>
              <a:buFont typeface="Arial"/>
              <a:buChar char="•"/>
            </a:pPr>
            <a:r>
              <a:rPr lang="ru-RU" sz="1333" b="0" i="0" u="none" strike="noStrike" cap="none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Профи.ру, Авито, YouDo</a:t>
            </a:r>
            <a:endParaRPr sz="1333" b="0" i="0" u="none" strike="noStrike" cap="none">
              <a:solidFill>
                <a:srgbClr val="39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0"/>
          <p:cNvSpPr txBox="1"/>
          <p:nvPr/>
        </p:nvSpPr>
        <p:spPr>
          <a:xfrm>
            <a:off x="8638498" y="4826893"/>
            <a:ext cx="2705213" cy="56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R="0" lvl="0" indent="-190498" algn="l" rtl="0">
              <a:lnSpc>
                <a:spcPct val="136684"/>
              </a:lnSpc>
              <a:spcBef>
                <a:spcPts val="0"/>
              </a:spcBef>
              <a:spcAft>
                <a:spcPts val="0"/>
              </a:spcAft>
              <a:buClr>
                <a:srgbClr val="E5205A"/>
              </a:buClr>
              <a:buSzPts val="1333"/>
              <a:buFont typeface="Arial"/>
              <a:buChar char="•"/>
            </a:pPr>
            <a:r>
              <a:rPr lang="ru-RU" sz="1333" b="0" i="0" u="none" strike="noStrike" cap="none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самому написать пост или через специальные группы</a:t>
            </a:r>
            <a:endParaRPr sz="1333" b="0" i="0" u="none" strike="noStrike" cap="none" dirty="0">
              <a:solidFill>
                <a:srgbClr val="39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 sz="3200" dirty="0"/>
              <a:t>Необходимые документы</a:t>
            </a:r>
            <a:endParaRPr sz="3200" dirty="0"/>
          </a:p>
        </p:txBody>
      </p:sp>
      <p:graphicFrame>
        <p:nvGraphicFramePr>
          <p:cNvPr id="336" name="Google Shape;336;p11"/>
          <p:cNvGraphicFramePr/>
          <p:nvPr>
            <p:extLst>
              <p:ext uri="{D42A27DB-BD31-4B8C-83A1-F6EECF244321}">
                <p14:modId xmlns:p14="http://schemas.microsoft.com/office/powerpoint/2010/main" val="4106731906"/>
              </p:ext>
            </p:extLst>
          </p:nvPr>
        </p:nvGraphicFramePr>
        <p:xfrm>
          <a:off x="1816280" y="1775430"/>
          <a:ext cx="9215611" cy="330714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8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29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ru-RU" sz="1800" u="none" strike="noStrike" cap="none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strike="noStrike" cap="none" dirty="0">
                          <a:solidFill>
                            <a:schemeClr val="bg1"/>
                          </a:solidFill>
                        </a:rPr>
                        <a:t>До 14 лет</a:t>
                      </a: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От 14 до 15 лет</a:t>
                      </a:r>
                      <a:endParaRPr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>
                          <a:solidFill>
                            <a:schemeClr val="bg1"/>
                          </a:solidFill>
                        </a:rPr>
                        <a:t>От 16 до 18 лет</a:t>
                      </a:r>
                      <a:endParaRPr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Свидетельство</a:t>
                      </a:r>
                      <a:br>
                        <a:rPr lang="ru-RU" sz="1800" dirty="0"/>
                      </a:br>
                      <a:r>
                        <a:rPr lang="ru-RU" sz="1800" dirty="0"/>
                        <a:t>о рождении</a:t>
                      </a:r>
                      <a:endParaRPr sz="1800" dirty="0"/>
                    </a:p>
                  </a:txBody>
                  <a:tcPr marL="91450" marR="91450" marT="45725" marB="45725" anchor="ctr"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Паспорт</a:t>
                      </a:r>
                      <a:endParaRPr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Справка из поликлиники по форме 086/у</a:t>
                      </a:r>
                      <a:endParaRPr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Справка из учебного заведения</a:t>
                      </a:r>
                      <a:endParaRPr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/>
                        <a:t>СНИЛС</a:t>
                      </a:r>
                      <a:endParaRPr sz="180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dirty="0"/>
                        <a:t>Письменное разрешение родителей и органов опеки</a:t>
                      </a:r>
                      <a:endParaRPr sz="1800" b="0" dirty="0"/>
                    </a:p>
                  </a:txBody>
                  <a:tcPr marL="91450" marR="91450" marT="45725" marB="45725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dirty="0"/>
                        <a:t>Можно самостоятельно заключить трудовой договор</a:t>
                      </a:r>
                      <a:endParaRPr sz="18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37" name="Google Shape;337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78910" y="5464663"/>
            <a:ext cx="1133041" cy="11330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</a:pPr>
            <a:r>
              <a:rPr lang="ru-RU" sz="4800"/>
              <a:t>Артём</a:t>
            </a:r>
            <a:endParaRPr sz="4800"/>
          </a:p>
        </p:txBody>
      </p:sp>
      <p:sp>
        <p:nvSpPr>
          <p:cNvPr id="345" name="Google Shape;345;p12"/>
          <p:cNvSpPr txBox="1">
            <a:spLocks noGrp="1"/>
          </p:cNvSpPr>
          <p:nvPr>
            <p:ph type="body" sz="half" idx="2"/>
          </p:nvPr>
        </p:nvSpPr>
        <p:spPr>
          <a:xfrm>
            <a:off x="839788" y="2645404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ru-RU" sz="4000" dirty="0"/>
              <a:t>А сколько заплатят?</a:t>
            </a:r>
            <a:endParaRPr sz="4000" dirty="0"/>
          </a:p>
        </p:txBody>
      </p:sp>
      <p:pic>
        <p:nvPicPr>
          <p:cNvPr id="346" name="Google Shape;346;p1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7742" y="1257300"/>
            <a:ext cx="1104900" cy="229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1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801"/>
          <a:stretch/>
        </p:blipFill>
        <p:spPr>
          <a:xfrm>
            <a:off x="8620150" y="1562100"/>
            <a:ext cx="3427961" cy="529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1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233166" y="4551198"/>
            <a:ext cx="1653435" cy="2053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Налог с зарплаты</a:t>
            </a:r>
            <a:endParaRPr/>
          </a:p>
        </p:txBody>
      </p:sp>
      <p:sp>
        <p:nvSpPr>
          <p:cNvPr id="355" name="Google Shape;355;p13"/>
          <p:cNvSpPr txBox="1">
            <a:spLocks noGrp="1"/>
          </p:cNvSpPr>
          <p:nvPr>
            <p:ph type="body" idx="1"/>
          </p:nvPr>
        </p:nvSpPr>
        <p:spPr>
          <a:xfrm>
            <a:off x="2236762" y="1690688"/>
            <a:ext cx="9117037" cy="3964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ru-RU" sz="2000" dirty="0">
                <a:solidFill>
                  <a:schemeClr val="accent1"/>
                </a:solidFill>
              </a:rPr>
              <a:t>Налог на доходы физических лиц – 13%*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ru-RU" sz="2000" dirty="0">
                <a:solidFill>
                  <a:schemeClr val="accent1"/>
                </a:solidFill>
              </a:rPr>
              <a:t>Платит налог работник, но перечисляет налог в налоговую службу работодатель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 dirty="0"/>
              <a:t>Налогом облагается не только зарплата: </a:t>
            </a:r>
            <a:endParaRPr dirty="0"/>
          </a:p>
          <a:p>
            <a:pPr marL="2286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dirty="0"/>
              <a:t>любые доходы — зарплата, гонорар за проект, премия</a:t>
            </a:r>
            <a:endParaRPr sz="1800" dirty="0"/>
          </a:p>
          <a:p>
            <a:pPr marL="2286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dirty="0"/>
              <a:t>прибыль от сдачи недвижимости в аренду</a:t>
            </a:r>
            <a:endParaRPr sz="1800" dirty="0"/>
          </a:p>
          <a:p>
            <a:pPr marL="2286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dirty="0"/>
              <a:t>прибыль с продажи акций, облигаций</a:t>
            </a:r>
            <a:endParaRPr sz="1800" dirty="0"/>
          </a:p>
          <a:p>
            <a:pPr marL="228600" lvl="0" indent="-22860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ru-RU" sz="1800" dirty="0"/>
              <a:t>выигрыш в лотерею</a:t>
            </a:r>
            <a:endParaRPr sz="1800" dirty="0"/>
          </a:p>
          <a:p>
            <a:pPr marL="228600" lvl="0" indent="-1143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b="1" dirty="0">
                <a:solidFill>
                  <a:schemeClr val="accent2"/>
                </a:solidFill>
              </a:rPr>
              <a:t>Не облагается: </a:t>
            </a:r>
            <a:r>
              <a:rPr lang="ru-RU" sz="1800" dirty="0">
                <a:solidFill>
                  <a:schemeClr val="accent2"/>
                </a:solidFill>
              </a:rPr>
              <a:t>стипендия, денежные подарки и т.д.</a:t>
            </a:r>
            <a:endParaRPr dirty="0">
              <a:solidFill>
                <a:schemeClr val="accent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0" lvl="0" indent="0" algn="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 sz="1800" dirty="0"/>
              <a:t>	          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*для доходов, не превышающих 5 млн. рублей, </a:t>
            </a:r>
            <a:b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 с 1 января 2025 года – для доходов, не превышающих 2,4 млн рублей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</a:pPr>
            <a:r>
              <a:rPr lang="ru-RU" sz="4800"/>
              <a:t>Артём</a:t>
            </a:r>
            <a:endParaRPr sz="4800"/>
          </a:p>
        </p:txBody>
      </p:sp>
      <p:sp>
        <p:nvSpPr>
          <p:cNvPr id="363" name="Google Shape;363;p14"/>
          <p:cNvSpPr txBox="1">
            <a:spLocks noGrp="1"/>
          </p:cNvSpPr>
          <p:nvPr>
            <p:ph type="body" sz="half" idx="2"/>
          </p:nvPr>
        </p:nvSpPr>
        <p:spPr>
          <a:xfrm>
            <a:off x="839788" y="2518116"/>
            <a:ext cx="3932237" cy="3350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ru-RU" sz="4000" dirty="0"/>
              <a:t>Хочу работать на себя!</a:t>
            </a:r>
            <a:br>
              <a:rPr lang="ru-RU" sz="4000" dirty="0"/>
            </a:br>
            <a:r>
              <a:rPr lang="ru-RU" sz="4000" dirty="0"/>
              <a:t>Так можно?</a:t>
            </a:r>
            <a:endParaRPr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807346-4573-8861-9C56-F3FA1B9F2D0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064" y="1257300"/>
            <a:ext cx="5951757" cy="484321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/>
              <a:t>Самозанятость</a:t>
            </a:r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body" idx="1"/>
          </p:nvPr>
        </p:nvSpPr>
        <p:spPr>
          <a:xfrm>
            <a:off x="1561514" y="1690688"/>
            <a:ext cx="97922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ru-RU" sz="2000" b="1" dirty="0">
                <a:solidFill>
                  <a:schemeClr val="accent1"/>
                </a:solidFill>
              </a:rPr>
              <a:t>Самозанятые – это те налогоплательщики, которые платят налог</a:t>
            </a:r>
            <a:br>
              <a:rPr lang="ru-RU" sz="2000" b="1" dirty="0">
                <a:solidFill>
                  <a:schemeClr val="accent1"/>
                </a:solidFill>
              </a:rPr>
            </a:br>
            <a:r>
              <a:rPr lang="ru-RU" sz="2000" b="1" dirty="0">
                <a:solidFill>
                  <a:schemeClr val="accent1"/>
                </a:solidFill>
              </a:rPr>
              <a:t>на профессиональный доход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dirty="0"/>
              <a:t>С 14 лет, но нужно письменное согласие родителей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ru-RU" sz="2000" b="1" dirty="0"/>
              <a:t>Преимущества работы самозанятым: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dirty="0"/>
              <a:t>Простая регистрация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dirty="0"/>
              <a:t>Упрощенная отчётность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dirty="0"/>
              <a:t>Нет страховых взносов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</a:ext>
                </a:extLst>
              </a:rPr>
              <a:t>Самая низкая налоговая ставка:</a:t>
            </a:r>
            <a:r>
              <a:rPr lang="ru-RU" sz="2000" dirty="0"/>
              <a:t> </a:t>
            </a:r>
            <a:endParaRPr dirty="0"/>
          </a:p>
          <a:p>
            <a:pPr marL="1143000" lvl="2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dirty="0"/>
              <a:t>для заказов от физлиц — 4%;</a:t>
            </a:r>
            <a:endParaRPr dirty="0"/>
          </a:p>
          <a:p>
            <a:pPr marL="1143000" lvl="2" indent="-241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dirty="0"/>
              <a:t>для заказов от юрлиц  — 6%.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dirty="0"/>
              <a:t>Налоговый вычет до 10 тысяч рублей</a:t>
            </a:r>
            <a:endParaRPr sz="2000" dirty="0"/>
          </a:p>
        </p:txBody>
      </p:sp>
      <p:pic>
        <p:nvPicPr>
          <p:cNvPr id="372" name="Google Shape;372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65810" y="2242071"/>
            <a:ext cx="2557463" cy="4071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1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4089" y="4278040"/>
            <a:ext cx="2557463" cy="2268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755ABA-358A-5E81-506E-CB4DBF05F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400" b="0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Опрос </a:t>
            </a:r>
            <a:br>
              <a:rPr lang="ru-RU" dirty="0"/>
            </a:br>
            <a:r>
              <a:rPr lang="ru-RU" sz="4400" b="0" i="0" u="none" strike="noStrike" cap="none" dirty="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по итогам лекции</a:t>
            </a:r>
            <a:endParaRPr lang="ru-RU" dirty="0"/>
          </a:p>
        </p:txBody>
      </p:sp>
      <p:pic>
        <p:nvPicPr>
          <p:cNvPr id="383" name="Google Shape;383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72774" y="387081"/>
            <a:ext cx="2683843" cy="56501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739F0D-BB3C-5C94-4412-E0A0AE15F45C}"/>
              </a:ext>
            </a:extLst>
          </p:cNvPr>
          <p:cNvSpPr txBox="1"/>
          <p:nvPr/>
        </p:nvSpPr>
        <p:spPr>
          <a:xfrm>
            <a:off x="838201" y="2869357"/>
            <a:ext cx="4349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 прослушал лекцию по теме</a:t>
            </a:r>
            <a:b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«От первой работы к первым деньгам: юридические аспекты». </a:t>
            </a:r>
          </a:p>
          <a:p>
            <a:endParaRPr lang="ru-RU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 теперь перейди по </a:t>
            </a:r>
            <a:r>
              <a:rPr lang="en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QR-</a:t>
            </a: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коду на тест и проверь, как ты усвоил материал лекции.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D273704-A2E8-16AC-2490-6925D3FD742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0360" y="2061977"/>
            <a:ext cx="4071425" cy="40714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7"/>
          <p:cNvSpPr txBox="1">
            <a:spLocks noGrp="1"/>
          </p:cNvSpPr>
          <p:nvPr>
            <p:ph type="title" idx="4294967295"/>
          </p:nvPr>
        </p:nvSpPr>
        <p:spPr>
          <a:xfrm>
            <a:off x="4697104" y="1828800"/>
            <a:ext cx="5591175" cy="3971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Black"/>
              <a:buNone/>
            </a:pPr>
            <a:r>
              <a:rPr lang="ru-RU" sz="6000" dirty="0">
                <a:solidFill>
                  <a:schemeClr val="bg1"/>
                </a:solidFill>
              </a:rPr>
              <a:t>Подведение итогов</a:t>
            </a:r>
            <a:endParaRPr sz="4800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8"/>
          <p:cNvSpPr txBox="1"/>
          <p:nvPr/>
        </p:nvSpPr>
        <p:spPr>
          <a:xfrm>
            <a:off x="3170137" y="1998982"/>
            <a:ext cx="5851726" cy="1595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200" tIns="28200" rIns="28200" bIns="282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333" b="1" i="0" u="none" strike="noStrike" cap="none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До встречи на других мероприятиях по финансовой грамотности! </a:t>
            </a:r>
            <a:endParaRPr sz="1792" b="1" i="0" u="none" strike="noStrike" cap="none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401" name="Google Shape;401;p18"/>
          <p:cNvSpPr txBox="1"/>
          <p:nvPr/>
        </p:nvSpPr>
        <p:spPr>
          <a:xfrm>
            <a:off x="4637946" y="5367197"/>
            <a:ext cx="6264221" cy="33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56" b="0" i="0" u="none" strike="noStrike" cap="none" dirty="0">
                <a:solidFill>
                  <a:srgbClr val="FFFFFF"/>
                </a:solidFill>
                <a:latin typeface="Raleway Light"/>
                <a:ea typeface="Raleway Light"/>
                <a:cs typeface="Raleway Light"/>
                <a:sym typeface="Raleway Light"/>
              </a:rPr>
              <a:t>Тематический этап «Первые деньги»</a:t>
            </a:r>
            <a:endParaRPr sz="1556" b="0" i="0" u="none" strike="noStrike" cap="none" dirty="0">
              <a:solidFill>
                <a:srgbClr val="FFFFFF"/>
              </a:solidFill>
              <a:latin typeface="Raleway Light"/>
              <a:ea typeface="Raleway Light"/>
              <a:cs typeface="Raleway Light"/>
              <a:sym typeface="Raleway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600"/>
              <a:t>План</a:t>
            </a:r>
            <a:endParaRPr sz="3600"/>
          </a:p>
        </p:txBody>
      </p:sp>
      <p:sp>
        <p:nvSpPr>
          <p:cNvPr id="153" name="Google Shape;153;p2"/>
          <p:cNvSpPr txBox="1"/>
          <p:nvPr/>
        </p:nvSpPr>
        <p:spPr>
          <a:xfrm>
            <a:off x="162246" y="1981623"/>
            <a:ext cx="3389516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Кем можно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работать без опыта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"/>
          <p:cNvSpPr/>
          <p:nvPr/>
        </p:nvSpPr>
        <p:spPr>
          <a:xfrm>
            <a:off x="3821858" y="2077408"/>
            <a:ext cx="645471" cy="645471"/>
          </a:xfrm>
          <a:prstGeom prst="ellipse">
            <a:avLst/>
          </a:prstGeom>
          <a:solidFill>
            <a:srgbClr val="E6215A"/>
          </a:solidFill>
          <a:ln>
            <a:noFill/>
          </a:ln>
          <a:effectLst>
            <a:outerShdw blurRad="2032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BFBF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"/>
          <p:cNvSpPr/>
          <p:nvPr/>
        </p:nvSpPr>
        <p:spPr>
          <a:xfrm>
            <a:off x="3991555" y="2272764"/>
            <a:ext cx="306076" cy="25475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600" y="17212"/>
                </a:moveTo>
                <a:cubicBezTo>
                  <a:pt x="21600" y="17887"/>
                  <a:pt x="21319" y="18562"/>
                  <a:pt x="21039" y="18562"/>
                </a:cubicBezTo>
                <a:cubicBezTo>
                  <a:pt x="16551" y="21262"/>
                  <a:pt x="16551" y="21262"/>
                  <a:pt x="16551" y="21262"/>
                </a:cubicBezTo>
                <a:cubicBezTo>
                  <a:pt x="16270" y="21600"/>
                  <a:pt x="16270" y="21600"/>
                  <a:pt x="15990" y="21600"/>
                </a:cubicBezTo>
                <a:cubicBezTo>
                  <a:pt x="15709" y="21600"/>
                  <a:pt x="15429" y="21600"/>
                  <a:pt x="15429" y="212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940" y="18562"/>
                  <a:pt x="10940" y="18562"/>
                </a:cubicBezTo>
                <a:cubicBezTo>
                  <a:pt x="10940" y="18562"/>
                  <a:pt x="10660" y="18562"/>
                  <a:pt x="10660" y="18562"/>
                </a:cubicBezTo>
                <a:cubicBezTo>
                  <a:pt x="6171" y="21262"/>
                  <a:pt x="6171" y="21262"/>
                  <a:pt x="6171" y="21262"/>
                </a:cubicBezTo>
                <a:cubicBezTo>
                  <a:pt x="6171" y="21600"/>
                  <a:pt x="5891" y="21600"/>
                  <a:pt x="5610" y="21600"/>
                </a:cubicBezTo>
                <a:cubicBezTo>
                  <a:pt x="5610" y="21600"/>
                  <a:pt x="5330" y="21600"/>
                  <a:pt x="5049" y="21262"/>
                </a:cubicBezTo>
                <a:cubicBezTo>
                  <a:pt x="561" y="18562"/>
                  <a:pt x="561" y="18562"/>
                  <a:pt x="561" y="18562"/>
                </a:cubicBezTo>
                <a:cubicBezTo>
                  <a:pt x="281" y="18562"/>
                  <a:pt x="0" y="17887"/>
                  <a:pt x="0" y="17212"/>
                </a:cubicBezTo>
                <a:cubicBezTo>
                  <a:pt x="0" y="12487"/>
                  <a:pt x="0" y="12487"/>
                  <a:pt x="0" y="12487"/>
                </a:cubicBezTo>
                <a:cubicBezTo>
                  <a:pt x="0" y="11812"/>
                  <a:pt x="281" y="11137"/>
                  <a:pt x="842" y="10800"/>
                </a:cubicBezTo>
                <a:cubicBezTo>
                  <a:pt x="5049" y="8775"/>
                  <a:pt x="5049" y="8775"/>
                  <a:pt x="5049" y="8775"/>
                </a:cubicBezTo>
                <a:cubicBezTo>
                  <a:pt x="5049" y="3713"/>
                  <a:pt x="5049" y="3713"/>
                  <a:pt x="5049" y="3713"/>
                </a:cubicBezTo>
                <a:cubicBezTo>
                  <a:pt x="5049" y="3375"/>
                  <a:pt x="5330" y="2700"/>
                  <a:pt x="5891" y="2363"/>
                </a:cubicBezTo>
                <a:cubicBezTo>
                  <a:pt x="10379" y="0"/>
                  <a:pt x="10379" y="0"/>
                  <a:pt x="10379" y="0"/>
                </a:cubicBezTo>
                <a:cubicBezTo>
                  <a:pt x="10379" y="0"/>
                  <a:pt x="10660" y="0"/>
                  <a:pt x="10940" y="0"/>
                </a:cubicBezTo>
                <a:cubicBezTo>
                  <a:pt x="10940" y="0"/>
                  <a:pt x="11221" y="0"/>
                  <a:pt x="11221" y="0"/>
                </a:cubicBezTo>
                <a:cubicBezTo>
                  <a:pt x="15709" y="2363"/>
                  <a:pt x="15709" y="2363"/>
                  <a:pt x="15709" y="2363"/>
                </a:cubicBezTo>
                <a:cubicBezTo>
                  <a:pt x="16270" y="2700"/>
                  <a:pt x="16551" y="3375"/>
                  <a:pt x="16551" y="3713"/>
                </a:cubicBezTo>
                <a:cubicBezTo>
                  <a:pt x="16551" y="8775"/>
                  <a:pt x="16551" y="8775"/>
                  <a:pt x="16551" y="8775"/>
                </a:cubicBezTo>
                <a:cubicBezTo>
                  <a:pt x="21039" y="10800"/>
                  <a:pt x="21039" y="10800"/>
                  <a:pt x="21039" y="10800"/>
                </a:cubicBezTo>
                <a:cubicBezTo>
                  <a:pt x="21319" y="11137"/>
                  <a:pt x="21600" y="11812"/>
                  <a:pt x="21600" y="12487"/>
                </a:cubicBezTo>
                <a:lnTo>
                  <a:pt x="21600" y="17212"/>
                </a:lnTo>
                <a:close/>
                <a:moveTo>
                  <a:pt x="9818" y="12150"/>
                </a:moveTo>
                <a:cubicBezTo>
                  <a:pt x="5610" y="10125"/>
                  <a:pt x="5610" y="10125"/>
                  <a:pt x="5610" y="10125"/>
                </a:cubicBezTo>
                <a:cubicBezTo>
                  <a:pt x="1683" y="12150"/>
                  <a:pt x="1683" y="12150"/>
                  <a:pt x="1683" y="12150"/>
                </a:cubicBezTo>
                <a:cubicBezTo>
                  <a:pt x="5610" y="14175"/>
                  <a:pt x="5610" y="14175"/>
                  <a:pt x="5610" y="14175"/>
                </a:cubicBezTo>
                <a:lnTo>
                  <a:pt x="9818" y="12150"/>
                </a:lnTo>
                <a:close/>
                <a:moveTo>
                  <a:pt x="10099" y="17212"/>
                </a:moveTo>
                <a:cubicBezTo>
                  <a:pt x="10099" y="13500"/>
                  <a:pt x="10099" y="13500"/>
                  <a:pt x="10099" y="13500"/>
                </a:cubicBezTo>
                <a:cubicBezTo>
                  <a:pt x="6452" y="15525"/>
                  <a:pt x="6452" y="15525"/>
                  <a:pt x="6452" y="15525"/>
                </a:cubicBezTo>
                <a:cubicBezTo>
                  <a:pt x="6452" y="19575"/>
                  <a:pt x="6452" y="19575"/>
                  <a:pt x="6452" y="19575"/>
                </a:cubicBezTo>
                <a:lnTo>
                  <a:pt x="10099" y="17212"/>
                </a:lnTo>
                <a:close/>
                <a:moveTo>
                  <a:pt x="15148" y="3713"/>
                </a:moveTo>
                <a:cubicBezTo>
                  <a:pt x="10940" y="1688"/>
                  <a:pt x="10940" y="1688"/>
                  <a:pt x="10940" y="1688"/>
                </a:cubicBezTo>
                <a:cubicBezTo>
                  <a:pt x="6452" y="3713"/>
                  <a:pt x="6452" y="3713"/>
                  <a:pt x="6452" y="3713"/>
                </a:cubicBezTo>
                <a:cubicBezTo>
                  <a:pt x="10940" y="6075"/>
                  <a:pt x="10940" y="6075"/>
                  <a:pt x="10940" y="6075"/>
                </a:cubicBezTo>
                <a:lnTo>
                  <a:pt x="15148" y="3713"/>
                </a:lnTo>
                <a:close/>
                <a:moveTo>
                  <a:pt x="15429" y="8775"/>
                </a:moveTo>
                <a:cubicBezTo>
                  <a:pt x="15429" y="5400"/>
                  <a:pt x="15429" y="5400"/>
                  <a:pt x="15429" y="5400"/>
                </a:cubicBezTo>
                <a:cubicBezTo>
                  <a:pt x="11501" y="7425"/>
                  <a:pt x="11501" y="7425"/>
                  <a:pt x="11501" y="7425"/>
                </a:cubicBezTo>
                <a:cubicBezTo>
                  <a:pt x="11501" y="10800"/>
                  <a:pt x="11501" y="10800"/>
                  <a:pt x="11501" y="10800"/>
                </a:cubicBezTo>
                <a:lnTo>
                  <a:pt x="15429" y="8775"/>
                </a:lnTo>
                <a:close/>
                <a:moveTo>
                  <a:pt x="19917" y="12150"/>
                </a:moveTo>
                <a:cubicBezTo>
                  <a:pt x="15990" y="10125"/>
                  <a:pt x="15990" y="10125"/>
                  <a:pt x="15990" y="10125"/>
                </a:cubicBezTo>
                <a:cubicBezTo>
                  <a:pt x="11782" y="12150"/>
                  <a:pt x="11782" y="12150"/>
                  <a:pt x="11782" y="12150"/>
                </a:cubicBezTo>
                <a:cubicBezTo>
                  <a:pt x="15990" y="14175"/>
                  <a:pt x="15990" y="14175"/>
                  <a:pt x="15990" y="14175"/>
                </a:cubicBezTo>
                <a:lnTo>
                  <a:pt x="19917" y="12150"/>
                </a:lnTo>
                <a:close/>
                <a:moveTo>
                  <a:pt x="20478" y="17212"/>
                </a:moveTo>
                <a:cubicBezTo>
                  <a:pt x="20478" y="13500"/>
                  <a:pt x="20478" y="13500"/>
                  <a:pt x="20478" y="13500"/>
                </a:cubicBezTo>
                <a:cubicBezTo>
                  <a:pt x="16551" y="15525"/>
                  <a:pt x="16551" y="15525"/>
                  <a:pt x="16551" y="15525"/>
                </a:cubicBezTo>
                <a:cubicBezTo>
                  <a:pt x="16551" y="19575"/>
                  <a:pt x="16551" y="19575"/>
                  <a:pt x="16551" y="19575"/>
                </a:cubicBezTo>
                <a:lnTo>
                  <a:pt x="20478" y="1721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"/>
          <p:cNvSpPr txBox="1"/>
          <p:nvPr/>
        </p:nvSpPr>
        <p:spPr>
          <a:xfrm>
            <a:off x="8571231" y="2040889"/>
            <a:ext cx="323029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Какие особые условия для подростков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"/>
          <p:cNvSpPr/>
          <p:nvPr/>
        </p:nvSpPr>
        <p:spPr>
          <a:xfrm>
            <a:off x="7715165" y="2095530"/>
            <a:ext cx="645471" cy="645471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2032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BFBF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"/>
          <p:cNvSpPr txBox="1"/>
          <p:nvPr/>
        </p:nvSpPr>
        <p:spPr>
          <a:xfrm>
            <a:off x="610315" y="3122383"/>
            <a:ext cx="2948354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Где искать работу подросткам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"/>
          <p:cNvSpPr/>
          <p:nvPr/>
        </p:nvSpPr>
        <p:spPr>
          <a:xfrm>
            <a:off x="3821858" y="3164674"/>
            <a:ext cx="645471" cy="645471"/>
          </a:xfrm>
          <a:prstGeom prst="ellipse">
            <a:avLst/>
          </a:prstGeom>
          <a:solidFill>
            <a:srgbClr val="EE7D00"/>
          </a:solidFill>
          <a:ln>
            <a:noFill/>
          </a:ln>
          <a:effectLst>
            <a:outerShdw blurRad="2032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BFBF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2"/>
          <p:cNvSpPr txBox="1"/>
          <p:nvPr/>
        </p:nvSpPr>
        <p:spPr>
          <a:xfrm>
            <a:off x="729581" y="4205343"/>
            <a:ext cx="282667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Какие документы необходимы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2"/>
          <p:cNvSpPr/>
          <p:nvPr/>
        </p:nvSpPr>
        <p:spPr>
          <a:xfrm>
            <a:off x="3820983" y="4251940"/>
            <a:ext cx="645471" cy="645471"/>
          </a:xfrm>
          <a:prstGeom prst="ellipse">
            <a:avLst/>
          </a:prstGeom>
          <a:solidFill>
            <a:srgbClr val="898D89"/>
          </a:solidFill>
          <a:ln>
            <a:noFill/>
          </a:ln>
          <a:effectLst>
            <a:outerShdw blurRad="203200" dist="38100" dir="54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BFBF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"/>
          <p:cNvSpPr txBox="1"/>
          <p:nvPr/>
        </p:nvSpPr>
        <p:spPr>
          <a:xfrm>
            <a:off x="8595040" y="4187146"/>
            <a:ext cx="320648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Можно ли подростку стать самозанятым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"/>
          <p:cNvSpPr/>
          <p:nvPr/>
        </p:nvSpPr>
        <p:spPr>
          <a:xfrm>
            <a:off x="7738974" y="4230749"/>
            <a:ext cx="645471" cy="645471"/>
          </a:xfrm>
          <a:prstGeom prst="ellipse">
            <a:avLst/>
          </a:prstGeom>
          <a:gradFill>
            <a:gsLst>
              <a:gs pos="0">
                <a:srgbClr val="47A36C"/>
              </a:gs>
              <a:gs pos="50000">
                <a:srgbClr val="009D58"/>
              </a:gs>
              <a:gs pos="100000">
                <a:srgbClr val="00904E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BFBF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"/>
          <p:cNvSpPr/>
          <p:nvPr/>
        </p:nvSpPr>
        <p:spPr>
          <a:xfrm>
            <a:off x="4045952" y="3353183"/>
            <a:ext cx="269965" cy="2501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19343" y="17829"/>
                </a:moveTo>
                <a:cubicBezTo>
                  <a:pt x="17731" y="17829"/>
                  <a:pt x="17409" y="16457"/>
                  <a:pt x="15797" y="16457"/>
                </a:cubicBezTo>
                <a:cubicBezTo>
                  <a:pt x="14830" y="16457"/>
                  <a:pt x="14507" y="17143"/>
                  <a:pt x="14507" y="18171"/>
                </a:cubicBezTo>
                <a:cubicBezTo>
                  <a:pt x="14507" y="19200"/>
                  <a:pt x="14830" y="20229"/>
                  <a:pt x="14830" y="21257"/>
                </a:cubicBezTo>
                <a:cubicBezTo>
                  <a:pt x="14830" y="21257"/>
                  <a:pt x="14830" y="21257"/>
                  <a:pt x="14830" y="21257"/>
                </a:cubicBezTo>
                <a:cubicBezTo>
                  <a:pt x="14830" y="21257"/>
                  <a:pt x="14507" y="21257"/>
                  <a:pt x="14507" y="21257"/>
                </a:cubicBezTo>
                <a:cubicBezTo>
                  <a:pt x="13218" y="21257"/>
                  <a:pt x="11606" y="21600"/>
                  <a:pt x="10316" y="21600"/>
                </a:cubicBezTo>
                <a:cubicBezTo>
                  <a:pt x="9349" y="21600"/>
                  <a:pt x="8382" y="21257"/>
                  <a:pt x="8382" y="20229"/>
                </a:cubicBezTo>
                <a:cubicBezTo>
                  <a:pt x="8382" y="18514"/>
                  <a:pt x="9994" y="18171"/>
                  <a:pt x="9994" y="16457"/>
                </a:cubicBezTo>
                <a:cubicBezTo>
                  <a:pt x="9994" y="15086"/>
                  <a:pt x="8704" y="14057"/>
                  <a:pt x="7415" y="14057"/>
                </a:cubicBezTo>
                <a:cubicBezTo>
                  <a:pt x="6125" y="14057"/>
                  <a:pt x="4836" y="15086"/>
                  <a:pt x="4836" y="16457"/>
                </a:cubicBezTo>
                <a:cubicBezTo>
                  <a:pt x="4836" y="18171"/>
                  <a:pt x="6125" y="19200"/>
                  <a:pt x="6125" y="19886"/>
                </a:cubicBezTo>
                <a:cubicBezTo>
                  <a:pt x="6125" y="20571"/>
                  <a:pt x="5803" y="20914"/>
                  <a:pt x="5481" y="21257"/>
                </a:cubicBezTo>
                <a:cubicBezTo>
                  <a:pt x="5158" y="21600"/>
                  <a:pt x="4513" y="21600"/>
                  <a:pt x="4191" y="21600"/>
                </a:cubicBezTo>
                <a:cubicBezTo>
                  <a:pt x="2901" y="21600"/>
                  <a:pt x="1934" y="21600"/>
                  <a:pt x="967" y="21257"/>
                </a:cubicBezTo>
                <a:cubicBezTo>
                  <a:pt x="645" y="21257"/>
                  <a:pt x="322" y="21257"/>
                  <a:pt x="0" y="21257"/>
                </a:cubicBezTo>
                <a:cubicBezTo>
                  <a:pt x="0" y="21257"/>
                  <a:pt x="0" y="21257"/>
                  <a:pt x="0" y="21257"/>
                </a:cubicBezTo>
                <a:cubicBezTo>
                  <a:pt x="0" y="21257"/>
                  <a:pt x="0" y="21257"/>
                  <a:pt x="0" y="21257"/>
                </a:cubicBezTo>
                <a:cubicBezTo>
                  <a:pt x="0" y="7200"/>
                  <a:pt x="0" y="7200"/>
                  <a:pt x="0" y="7200"/>
                </a:cubicBezTo>
                <a:cubicBezTo>
                  <a:pt x="0" y="7200"/>
                  <a:pt x="645" y="7200"/>
                  <a:pt x="967" y="7200"/>
                </a:cubicBezTo>
                <a:cubicBezTo>
                  <a:pt x="1934" y="7543"/>
                  <a:pt x="2901" y="7543"/>
                  <a:pt x="4191" y="7543"/>
                </a:cubicBezTo>
                <a:cubicBezTo>
                  <a:pt x="4513" y="7543"/>
                  <a:pt x="5158" y="7543"/>
                  <a:pt x="5481" y="7200"/>
                </a:cubicBezTo>
                <a:cubicBezTo>
                  <a:pt x="5803" y="6857"/>
                  <a:pt x="6125" y="6514"/>
                  <a:pt x="6125" y="5829"/>
                </a:cubicBezTo>
                <a:cubicBezTo>
                  <a:pt x="6125" y="5143"/>
                  <a:pt x="4836" y="4114"/>
                  <a:pt x="4836" y="2400"/>
                </a:cubicBezTo>
                <a:cubicBezTo>
                  <a:pt x="4836" y="1029"/>
                  <a:pt x="6125" y="0"/>
                  <a:pt x="7415" y="0"/>
                </a:cubicBezTo>
                <a:cubicBezTo>
                  <a:pt x="8704" y="0"/>
                  <a:pt x="9994" y="1029"/>
                  <a:pt x="9994" y="2400"/>
                </a:cubicBezTo>
                <a:cubicBezTo>
                  <a:pt x="9994" y="4114"/>
                  <a:pt x="8382" y="4457"/>
                  <a:pt x="8382" y="6171"/>
                </a:cubicBezTo>
                <a:cubicBezTo>
                  <a:pt x="8382" y="7200"/>
                  <a:pt x="9349" y="7543"/>
                  <a:pt x="10316" y="7543"/>
                </a:cubicBezTo>
                <a:cubicBezTo>
                  <a:pt x="11928" y="7543"/>
                  <a:pt x="13218" y="7200"/>
                  <a:pt x="14830" y="7200"/>
                </a:cubicBezTo>
                <a:cubicBezTo>
                  <a:pt x="14830" y="7200"/>
                  <a:pt x="14830" y="7200"/>
                  <a:pt x="14830" y="7200"/>
                </a:cubicBezTo>
                <a:cubicBezTo>
                  <a:pt x="14830" y="7200"/>
                  <a:pt x="14830" y="7886"/>
                  <a:pt x="14830" y="8229"/>
                </a:cubicBezTo>
                <a:cubicBezTo>
                  <a:pt x="14507" y="9257"/>
                  <a:pt x="14507" y="10286"/>
                  <a:pt x="14507" y="11657"/>
                </a:cubicBezTo>
                <a:cubicBezTo>
                  <a:pt x="14507" y="12000"/>
                  <a:pt x="14507" y="12686"/>
                  <a:pt x="14830" y="13029"/>
                </a:cubicBezTo>
                <a:cubicBezTo>
                  <a:pt x="15152" y="13371"/>
                  <a:pt x="15475" y="13714"/>
                  <a:pt x="16119" y="13714"/>
                </a:cubicBezTo>
                <a:cubicBezTo>
                  <a:pt x="16764" y="13714"/>
                  <a:pt x="17731" y="12343"/>
                  <a:pt x="19343" y="12343"/>
                </a:cubicBezTo>
                <a:cubicBezTo>
                  <a:pt x="20633" y="12343"/>
                  <a:pt x="21600" y="13714"/>
                  <a:pt x="21600" y="15086"/>
                </a:cubicBezTo>
                <a:cubicBezTo>
                  <a:pt x="21600" y="16800"/>
                  <a:pt x="20633" y="17829"/>
                  <a:pt x="19343" y="1782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"/>
          <p:cNvSpPr/>
          <p:nvPr/>
        </p:nvSpPr>
        <p:spPr>
          <a:xfrm>
            <a:off x="7926726" y="2285145"/>
            <a:ext cx="269965" cy="2501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136" y="18562"/>
                </a:moveTo>
                <a:cubicBezTo>
                  <a:pt x="14278" y="18562"/>
                  <a:pt x="14278" y="18562"/>
                  <a:pt x="14278" y="18562"/>
                </a:cubicBezTo>
                <a:cubicBezTo>
                  <a:pt x="14278" y="20250"/>
                  <a:pt x="12814" y="21600"/>
                  <a:pt x="10983" y="21600"/>
                </a:cubicBezTo>
                <a:cubicBezTo>
                  <a:pt x="9153" y="21600"/>
                  <a:pt x="7688" y="20250"/>
                  <a:pt x="7688" y="18562"/>
                </a:cubicBezTo>
                <a:cubicBezTo>
                  <a:pt x="1831" y="18562"/>
                  <a:pt x="1831" y="18562"/>
                  <a:pt x="1831" y="18562"/>
                </a:cubicBezTo>
                <a:cubicBezTo>
                  <a:pt x="732" y="18562"/>
                  <a:pt x="0" y="17887"/>
                  <a:pt x="0" y="16875"/>
                </a:cubicBezTo>
                <a:cubicBezTo>
                  <a:pt x="1831" y="15525"/>
                  <a:pt x="4027" y="12825"/>
                  <a:pt x="4027" y="6750"/>
                </a:cubicBezTo>
                <a:cubicBezTo>
                  <a:pt x="4027" y="4388"/>
                  <a:pt x="6224" y="2025"/>
                  <a:pt x="9885" y="1688"/>
                </a:cubicBezTo>
                <a:cubicBezTo>
                  <a:pt x="9519" y="1350"/>
                  <a:pt x="9519" y="1350"/>
                  <a:pt x="9519" y="1013"/>
                </a:cubicBezTo>
                <a:cubicBezTo>
                  <a:pt x="9519" y="338"/>
                  <a:pt x="10251" y="0"/>
                  <a:pt x="10983" y="0"/>
                </a:cubicBezTo>
                <a:cubicBezTo>
                  <a:pt x="11715" y="0"/>
                  <a:pt x="12081" y="338"/>
                  <a:pt x="12081" y="1013"/>
                </a:cubicBezTo>
                <a:cubicBezTo>
                  <a:pt x="12081" y="1350"/>
                  <a:pt x="12081" y="1350"/>
                  <a:pt x="12081" y="1688"/>
                </a:cubicBezTo>
                <a:cubicBezTo>
                  <a:pt x="15376" y="2025"/>
                  <a:pt x="17573" y="4388"/>
                  <a:pt x="17573" y="6750"/>
                </a:cubicBezTo>
                <a:cubicBezTo>
                  <a:pt x="17573" y="12825"/>
                  <a:pt x="19769" y="15525"/>
                  <a:pt x="21600" y="16875"/>
                </a:cubicBezTo>
                <a:cubicBezTo>
                  <a:pt x="21600" y="17887"/>
                  <a:pt x="20868" y="18562"/>
                  <a:pt x="20136" y="18562"/>
                </a:cubicBezTo>
                <a:close/>
                <a:moveTo>
                  <a:pt x="10983" y="20250"/>
                </a:moveTo>
                <a:cubicBezTo>
                  <a:pt x="9885" y="20250"/>
                  <a:pt x="9153" y="19237"/>
                  <a:pt x="9153" y="18562"/>
                </a:cubicBezTo>
                <a:cubicBezTo>
                  <a:pt x="9153" y="18225"/>
                  <a:pt x="8786" y="18225"/>
                  <a:pt x="8786" y="18225"/>
                </a:cubicBezTo>
                <a:cubicBezTo>
                  <a:pt x="8786" y="18225"/>
                  <a:pt x="8420" y="18225"/>
                  <a:pt x="8420" y="18562"/>
                </a:cubicBezTo>
                <a:cubicBezTo>
                  <a:pt x="8420" y="19575"/>
                  <a:pt x="9519" y="20587"/>
                  <a:pt x="10983" y="20587"/>
                </a:cubicBezTo>
                <a:cubicBezTo>
                  <a:pt x="10983" y="20587"/>
                  <a:pt x="10983" y="20587"/>
                  <a:pt x="10983" y="20250"/>
                </a:cubicBezTo>
                <a:cubicBezTo>
                  <a:pt x="10983" y="20250"/>
                  <a:pt x="10983" y="20250"/>
                  <a:pt x="10983" y="2025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2"/>
          <p:cNvSpPr/>
          <p:nvPr/>
        </p:nvSpPr>
        <p:spPr>
          <a:xfrm>
            <a:off x="4029633" y="4454547"/>
            <a:ext cx="282477" cy="228241"/>
          </a:xfrm>
          <a:custGeom>
            <a:avLst/>
            <a:gdLst/>
            <a:ahLst/>
            <a:cxnLst/>
            <a:rect l="l" t="t" r="r" b="b"/>
            <a:pathLst>
              <a:path w="21431" h="21388" extrusionOk="0">
                <a:moveTo>
                  <a:pt x="16875" y="17153"/>
                </a:moveTo>
                <a:cubicBezTo>
                  <a:pt x="16875" y="19270"/>
                  <a:pt x="15187" y="21388"/>
                  <a:pt x="13500" y="21388"/>
                </a:cubicBezTo>
                <a:cubicBezTo>
                  <a:pt x="3375" y="21388"/>
                  <a:pt x="3375" y="21388"/>
                  <a:pt x="3375" y="21388"/>
                </a:cubicBezTo>
                <a:cubicBezTo>
                  <a:pt x="1350" y="21388"/>
                  <a:pt x="0" y="19270"/>
                  <a:pt x="0" y="17153"/>
                </a:cubicBezTo>
                <a:cubicBezTo>
                  <a:pt x="0" y="4447"/>
                  <a:pt x="0" y="4447"/>
                  <a:pt x="0" y="4447"/>
                </a:cubicBezTo>
                <a:cubicBezTo>
                  <a:pt x="0" y="1906"/>
                  <a:pt x="1350" y="212"/>
                  <a:pt x="3375" y="212"/>
                </a:cubicBezTo>
                <a:cubicBezTo>
                  <a:pt x="13500" y="212"/>
                  <a:pt x="13500" y="212"/>
                  <a:pt x="13500" y="212"/>
                </a:cubicBezTo>
                <a:cubicBezTo>
                  <a:pt x="13837" y="212"/>
                  <a:pt x="14512" y="212"/>
                  <a:pt x="14850" y="212"/>
                </a:cubicBezTo>
                <a:cubicBezTo>
                  <a:pt x="14850" y="635"/>
                  <a:pt x="14850" y="635"/>
                  <a:pt x="15187" y="635"/>
                </a:cubicBezTo>
                <a:cubicBezTo>
                  <a:pt x="15187" y="1059"/>
                  <a:pt x="15187" y="1059"/>
                  <a:pt x="14850" y="1059"/>
                </a:cubicBezTo>
                <a:cubicBezTo>
                  <a:pt x="14512" y="1906"/>
                  <a:pt x="14512" y="1906"/>
                  <a:pt x="14512" y="1906"/>
                </a:cubicBezTo>
                <a:cubicBezTo>
                  <a:pt x="14175" y="1906"/>
                  <a:pt x="14175" y="1906"/>
                  <a:pt x="13837" y="1906"/>
                </a:cubicBezTo>
                <a:cubicBezTo>
                  <a:pt x="13837" y="1906"/>
                  <a:pt x="13500" y="1906"/>
                  <a:pt x="13500" y="1906"/>
                </a:cubicBezTo>
                <a:cubicBezTo>
                  <a:pt x="3375" y="1906"/>
                  <a:pt x="3375" y="1906"/>
                  <a:pt x="3375" y="1906"/>
                </a:cubicBezTo>
                <a:cubicBezTo>
                  <a:pt x="2363" y="1906"/>
                  <a:pt x="1350" y="3176"/>
                  <a:pt x="1350" y="4447"/>
                </a:cubicBezTo>
                <a:cubicBezTo>
                  <a:pt x="1350" y="17153"/>
                  <a:pt x="1350" y="17153"/>
                  <a:pt x="1350" y="17153"/>
                </a:cubicBezTo>
                <a:cubicBezTo>
                  <a:pt x="1350" y="18423"/>
                  <a:pt x="2363" y="19270"/>
                  <a:pt x="3375" y="19270"/>
                </a:cubicBezTo>
                <a:cubicBezTo>
                  <a:pt x="13500" y="19270"/>
                  <a:pt x="13500" y="19270"/>
                  <a:pt x="13500" y="19270"/>
                </a:cubicBezTo>
                <a:cubicBezTo>
                  <a:pt x="14512" y="19270"/>
                  <a:pt x="15187" y="18423"/>
                  <a:pt x="15187" y="17153"/>
                </a:cubicBezTo>
                <a:cubicBezTo>
                  <a:pt x="15187" y="15035"/>
                  <a:pt x="15187" y="15035"/>
                  <a:pt x="15187" y="15035"/>
                </a:cubicBezTo>
                <a:cubicBezTo>
                  <a:pt x="15187" y="15035"/>
                  <a:pt x="15525" y="14612"/>
                  <a:pt x="15525" y="14612"/>
                </a:cubicBezTo>
                <a:cubicBezTo>
                  <a:pt x="16200" y="13764"/>
                  <a:pt x="16200" y="13764"/>
                  <a:pt x="16200" y="13764"/>
                </a:cubicBezTo>
                <a:cubicBezTo>
                  <a:pt x="16200" y="13764"/>
                  <a:pt x="16537" y="13764"/>
                  <a:pt x="16537" y="13764"/>
                </a:cubicBezTo>
                <a:cubicBezTo>
                  <a:pt x="16875" y="13764"/>
                  <a:pt x="16875" y="13764"/>
                  <a:pt x="16875" y="14188"/>
                </a:cubicBezTo>
                <a:lnTo>
                  <a:pt x="16875" y="17153"/>
                </a:lnTo>
                <a:close/>
                <a:moveTo>
                  <a:pt x="19237" y="7412"/>
                </a:moveTo>
                <a:cubicBezTo>
                  <a:pt x="11137" y="17576"/>
                  <a:pt x="11137" y="17576"/>
                  <a:pt x="11137" y="17576"/>
                </a:cubicBezTo>
                <a:cubicBezTo>
                  <a:pt x="7763" y="17576"/>
                  <a:pt x="7763" y="17576"/>
                  <a:pt x="7763" y="17576"/>
                </a:cubicBezTo>
                <a:cubicBezTo>
                  <a:pt x="7763" y="12917"/>
                  <a:pt x="7763" y="12917"/>
                  <a:pt x="7763" y="12917"/>
                </a:cubicBezTo>
                <a:cubicBezTo>
                  <a:pt x="15862" y="2753"/>
                  <a:pt x="15862" y="2753"/>
                  <a:pt x="15862" y="2753"/>
                </a:cubicBezTo>
                <a:lnTo>
                  <a:pt x="19237" y="7412"/>
                </a:lnTo>
                <a:close/>
                <a:moveTo>
                  <a:pt x="12150" y="14188"/>
                </a:moveTo>
                <a:cubicBezTo>
                  <a:pt x="10125" y="12070"/>
                  <a:pt x="10125" y="12070"/>
                  <a:pt x="10125" y="12070"/>
                </a:cubicBezTo>
                <a:cubicBezTo>
                  <a:pt x="8775" y="13764"/>
                  <a:pt x="8775" y="13764"/>
                  <a:pt x="8775" y="13764"/>
                </a:cubicBezTo>
                <a:cubicBezTo>
                  <a:pt x="8775" y="14612"/>
                  <a:pt x="8775" y="14612"/>
                  <a:pt x="8775" y="14612"/>
                </a:cubicBezTo>
                <a:cubicBezTo>
                  <a:pt x="9788" y="14612"/>
                  <a:pt x="9788" y="14612"/>
                  <a:pt x="9788" y="14612"/>
                </a:cubicBezTo>
                <a:cubicBezTo>
                  <a:pt x="9788" y="15882"/>
                  <a:pt x="9788" y="15882"/>
                  <a:pt x="9788" y="15882"/>
                </a:cubicBezTo>
                <a:cubicBezTo>
                  <a:pt x="10463" y="15882"/>
                  <a:pt x="10463" y="15882"/>
                  <a:pt x="10463" y="15882"/>
                </a:cubicBezTo>
                <a:lnTo>
                  <a:pt x="12150" y="14188"/>
                </a:lnTo>
                <a:close/>
                <a:moveTo>
                  <a:pt x="15525" y="5294"/>
                </a:moveTo>
                <a:cubicBezTo>
                  <a:pt x="11475" y="10376"/>
                  <a:pt x="11475" y="10376"/>
                  <a:pt x="11475" y="10376"/>
                </a:cubicBezTo>
                <a:cubicBezTo>
                  <a:pt x="11137" y="10376"/>
                  <a:pt x="11137" y="10800"/>
                  <a:pt x="11137" y="10800"/>
                </a:cubicBezTo>
                <a:cubicBezTo>
                  <a:pt x="11475" y="11223"/>
                  <a:pt x="11475" y="11223"/>
                  <a:pt x="11812" y="10800"/>
                </a:cubicBezTo>
                <a:cubicBezTo>
                  <a:pt x="15862" y="5717"/>
                  <a:pt x="15862" y="5717"/>
                  <a:pt x="15862" y="5717"/>
                </a:cubicBezTo>
                <a:cubicBezTo>
                  <a:pt x="15862" y="5294"/>
                  <a:pt x="15862" y="5294"/>
                  <a:pt x="15862" y="5294"/>
                </a:cubicBezTo>
                <a:cubicBezTo>
                  <a:pt x="15862" y="4870"/>
                  <a:pt x="15525" y="4870"/>
                  <a:pt x="15525" y="5294"/>
                </a:cubicBezTo>
                <a:close/>
                <a:moveTo>
                  <a:pt x="19912" y="6141"/>
                </a:moveTo>
                <a:cubicBezTo>
                  <a:pt x="16537" y="1906"/>
                  <a:pt x="16537" y="1906"/>
                  <a:pt x="16537" y="1906"/>
                </a:cubicBezTo>
                <a:cubicBezTo>
                  <a:pt x="17550" y="635"/>
                  <a:pt x="17550" y="635"/>
                  <a:pt x="17550" y="635"/>
                </a:cubicBezTo>
                <a:cubicBezTo>
                  <a:pt x="17887" y="-212"/>
                  <a:pt x="18900" y="-212"/>
                  <a:pt x="19237" y="635"/>
                </a:cubicBezTo>
                <a:cubicBezTo>
                  <a:pt x="20925" y="2753"/>
                  <a:pt x="20925" y="2753"/>
                  <a:pt x="20925" y="2753"/>
                </a:cubicBezTo>
                <a:cubicBezTo>
                  <a:pt x="21600" y="3600"/>
                  <a:pt x="21600" y="4447"/>
                  <a:pt x="20925" y="4870"/>
                </a:cubicBezTo>
                <a:lnTo>
                  <a:pt x="19912" y="614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" name="Google Shape;167;p2"/>
          <p:cNvGrpSpPr/>
          <p:nvPr/>
        </p:nvGrpSpPr>
        <p:grpSpPr>
          <a:xfrm>
            <a:off x="4841905" y="2036594"/>
            <a:ext cx="2492053" cy="2802465"/>
            <a:chOff x="10523591" y="4979989"/>
            <a:chExt cx="3339992" cy="3756024"/>
          </a:xfrm>
        </p:grpSpPr>
        <p:sp>
          <p:nvSpPr>
            <p:cNvPr id="168" name="Google Shape;168;p2"/>
            <p:cNvSpPr/>
            <p:nvPr/>
          </p:nvSpPr>
          <p:spPr>
            <a:xfrm rot="5400000">
              <a:off x="11156452" y="4787840"/>
              <a:ext cx="1499589" cy="1883886"/>
            </a:xfrm>
            <a:custGeom>
              <a:avLst/>
              <a:gdLst/>
              <a:ahLst/>
              <a:cxnLst/>
              <a:rect l="l" t="t" r="r" b="b"/>
              <a:pathLst>
                <a:path w="539" h="677" extrusionOk="0">
                  <a:moveTo>
                    <a:pt x="201" y="0"/>
                  </a:moveTo>
                  <a:cubicBezTo>
                    <a:pt x="150" y="2"/>
                    <a:pt x="101" y="29"/>
                    <a:pt x="73" y="77"/>
                  </a:cubicBezTo>
                  <a:cubicBezTo>
                    <a:pt x="22" y="166"/>
                    <a:pt x="22" y="166"/>
                    <a:pt x="22" y="166"/>
                  </a:cubicBezTo>
                  <a:cubicBezTo>
                    <a:pt x="0" y="204"/>
                    <a:pt x="0" y="266"/>
                    <a:pt x="22" y="304"/>
                  </a:cubicBezTo>
                  <a:cubicBezTo>
                    <a:pt x="237" y="677"/>
                    <a:pt x="237" y="677"/>
                    <a:pt x="237" y="677"/>
                  </a:cubicBezTo>
                  <a:cubicBezTo>
                    <a:pt x="209" y="629"/>
                    <a:pt x="210" y="573"/>
                    <a:pt x="234" y="527"/>
                  </a:cubicBezTo>
                  <a:cubicBezTo>
                    <a:pt x="539" y="0"/>
                    <a:pt x="539" y="0"/>
                    <a:pt x="539" y="0"/>
                  </a:cubicBezTo>
                  <a:cubicBezTo>
                    <a:pt x="201" y="0"/>
                    <a:pt x="201" y="0"/>
                    <a:pt x="201" y="0"/>
                  </a:cubicBezTo>
                </a:path>
              </a:pathLst>
            </a:custGeom>
            <a:solidFill>
              <a:srgbClr val="E6215A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rgbClr val="17171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 rot="5400000">
              <a:off x="12222380" y="5595219"/>
              <a:ext cx="2053120" cy="1229286"/>
            </a:xfrm>
            <a:custGeom>
              <a:avLst/>
              <a:gdLst/>
              <a:ahLst/>
              <a:cxnLst/>
              <a:rect l="l" t="t" r="r" b="b"/>
              <a:pathLst>
                <a:path w="738" h="442" extrusionOk="0">
                  <a:moveTo>
                    <a:pt x="569" y="73"/>
                  </a:moveTo>
                  <a:cubicBezTo>
                    <a:pt x="542" y="29"/>
                    <a:pt x="493" y="0"/>
                    <a:pt x="438" y="0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291" y="0"/>
                    <a:pt x="237" y="31"/>
                    <a:pt x="215" y="69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28" y="394"/>
                    <a:pt x="77" y="367"/>
                    <a:pt x="128" y="365"/>
                  </a:cubicBezTo>
                  <a:cubicBezTo>
                    <a:pt x="738" y="365"/>
                    <a:pt x="738" y="365"/>
                    <a:pt x="738" y="365"/>
                  </a:cubicBezTo>
                  <a:cubicBezTo>
                    <a:pt x="569" y="73"/>
                    <a:pt x="569" y="73"/>
                    <a:pt x="569" y="73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rgbClr val="17171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5400000">
              <a:off x="10112263" y="6890907"/>
              <a:ext cx="2053120" cy="1230460"/>
            </a:xfrm>
            <a:custGeom>
              <a:avLst/>
              <a:gdLst/>
              <a:ahLst/>
              <a:cxnLst/>
              <a:rect l="l" t="t" r="r" b="b"/>
              <a:pathLst>
                <a:path w="738" h="442" extrusionOk="0">
                  <a:moveTo>
                    <a:pt x="168" y="370"/>
                  </a:moveTo>
                  <a:cubicBezTo>
                    <a:pt x="196" y="413"/>
                    <a:pt x="244" y="442"/>
                    <a:pt x="300" y="442"/>
                  </a:cubicBezTo>
                  <a:cubicBezTo>
                    <a:pt x="402" y="442"/>
                    <a:pt x="402" y="442"/>
                    <a:pt x="402" y="442"/>
                  </a:cubicBezTo>
                  <a:cubicBezTo>
                    <a:pt x="446" y="442"/>
                    <a:pt x="500" y="411"/>
                    <a:pt x="522" y="373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10" y="48"/>
                    <a:pt x="661" y="76"/>
                    <a:pt x="609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168" y="370"/>
                    <a:pt x="168" y="370"/>
                    <a:pt x="168" y="370"/>
                  </a:cubicBezTo>
                </a:path>
              </a:pathLst>
            </a:custGeom>
            <a:solidFill>
              <a:srgbClr val="888C88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rgbClr val="17171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 rot="5400000">
              <a:off x="10482457" y="5602860"/>
              <a:ext cx="1752264" cy="1669996"/>
            </a:xfrm>
            <a:custGeom>
              <a:avLst/>
              <a:gdLst/>
              <a:ahLst/>
              <a:cxnLst/>
              <a:rect l="l" t="t" r="r" b="b"/>
              <a:pathLst>
                <a:path w="630" h="600" extrusionOk="0">
                  <a:moveTo>
                    <a:pt x="25" y="292"/>
                  </a:moveTo>
                  <a:cubicBezTo>
                    <a:pt x="1" y="338"/>
                    <a:pt x="0" y="394"/>
                    <a:pt x="28" y="442"/>
                  </a:cubicBezTo>
                  <a:cubicBezTo>
                    <a:pt x="79" y="531"/>
                    <a:pt x="79" y="531"/>
                    <a:pt x="79" y="531"/>
                  </a:cubicBezTo>
                  <a:cubicBezTo>
                    <a:pt x="101" y="569"/>
                    <a:pt x="155" y="600"/>
                    <a:pt x="199" y="600"/>
                  </a:cubicBezTo>
                  <a:cubicBezTo>
                    <a:pt x="630" y="600"/>
                    <a:pt x="630" y="600"/>
                    <a:pt x="630" y="600"/>
                  </a:cubicBezTo>
                  <a:cubicBezTo>
                    <a:pt x="574" y="600"/>
                    <a:pt x="526" y="571"/>
                    <a:pt x="498" y="528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25" y="292"/>
                    <a:pt x="25" y="292"/>
                    <a:pt x="25" y="292"/>
                  </a:cubicBezTo>
                </a:path>
              </a:pathLst>
            </a:custGeom>
            <a:solidFill>
              <a:srgbClr val="EE7D00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rgbClr val="17171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 rot="5400000">
              <a:off x="12153628" y="6441971"/>
              <a:ext cx="1749913" cy="1669997"/>
            </a:xfrm>
            <a:custGeom>
              <a:avLst/>
              <a:gdLst/>
              <a:ahLst/>
              <a:cxnLst/>
              <a:rect l="l" t="t" r="r" b="b"/>
              <a:pathLst>
                <a:path w="629" h="600" extrusionOk="0">
                  <a:moveTo>
                    <a:pt x="604" y="308"/>
                  </a:moveTo>
                  <a:cubicBezTo>
                    <a:pt x="628" y="262"/>
                    <a:pt x="629" y="206"/>
                    <a:pt x="602" y="158"/>
                  </a:cubicBezTo>
                  <a:cubicBezTo>
                    <a:pt x="550" y="69"/>
                    <a:pt x="550" y="69"/>
                    <a:pt x="550" y="69"/>
                  </a:cubicBezTo>
                  <a:cubicBezTo>
                    <a:pt x="528" y="31"/>
                    <a:pt x="474" y="0"/>
                    <a:pt x="43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104" y="29"/>
                    <a:pt x="131" y="73"/>
                  </a:cubicBezTo>
                  <a:cubicBezTo>
                    <a:pt x="436" y="600"/>
                    <a:pt x="436" y="600"/>
                    <a:pt x="436" y="600"/>
                  </a:cubicBezTo>
                  <a:cubicBezTo>
                    <a:pt x="604" y="308"/>
                    <a:pt x="604" y="308"/>
                    <a:pt x="604" y="308"/>
                  </a:cubicBezTo>
                </a:path>
              </a:pathLst>
            </a:custGeom>
            <a:solidFill>
              <a:srgbClr val="31B7BB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rgbClr val="17171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 rot="5400000">
              <a:off x="11730549" y="7042512"/>
              <a:ext cx="1499589" cy="1887412"/>
            </a:xfrm>
            <a:custGeom>
              <a:avLst/>
              <a:gdLst/>
              <a:ahLst/>
              <a:cxnLst/>
              <a:rect l="l" t="t" r="r" b="b"/>
              <a:pathLst>
                <a:path w="539" h="678" extrusionOk="0">
                  <a:moveTo>
                    <a:pt x="337" y="678"/>
                  </a:moveTo>
                  <a:cubicBezTo>
                    <a:pt x="389" y="676"/>
                    <a:pt x="438" y="648"/>
                    <a:pt x="466" y="600"/>
                  </a:cubicBezTo>
                  <a:cubicBezTo>
                    <a:pt x="517" y="511"/>
                    <a:pt x="517" y="511"/>
                    <a:pt x="517" y="511"/>
                  </a:cubicBezTo>
                  <a:cubicBezTo>
                    <a:pt x="539" y="473"/>
                    <a:pt x="539" y="411"/>
                    <a:pt x="517" y="373"/>
                  </a:cubicBezTo>
                  <a:cubicBezTo>
                    <a:pt x="302" y="0"/>
                    <a:pt x="302" y="0"/>
                    <a:pt x="302" y="0"/>
                  </a:cubicBezTo>
                  <a:cubicBezTo>
                    <a:pt x="329" y="48"/>
                    <a:pt x="328" y="104"/>
                    <a:pt x="304" y="150"/>
                  </a:cubicBezTo>
                  <a:cubicBezTo>
                    <a:pt x="0" y="678"/>
                    <a:pt x="0" y="678"/>
                    <a:pt x="0" y="678"/>
                  </a:cubicBezTo>
                  <a:cubicBezTo>
                    <a:pt x="337" y="678"/>
                    <a:pt x="337" y="678"/>
                    <a:pt x="337" y="678"/>
                  </a:cubicBezTo>
                </a:path>
              </a:pathLst>
            </a:custGeom>
            <a:solidFill>
              <a:srgbClr val="009656"/>
            </a:solidFill>
            <a:ln>
              <a:noFill/>
            </a:ln>
          </p:spPr>
          <p:txBody>
            <a:bodyPr spcFirstLastPara="1" wrap="square" lIns="45700" tIns="22850" rIns="45700" bIns="2285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800" b="0" i="0" u="none" strike="noStrike" cap="none">
                <a:solidFill>
                  <a:srgbClr val="171717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74" name="Google Shape;174;p2"/>
          <p:cNvSpPr txBox="1"/>
          <p:nvPr/>
        </p:nvSpPr>
        <p:spPr>
          <a:xfrm>
            <a:off x="8595040" y="3176021"/>
            <a:ext cx="3206483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Как понять, сколько в итоге заплатят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"/>
          <p:cNvSpPr/>
          <p:nvPr/>
        </p:nvSpPr>
        <p:spPr>
          <a:xfrm>
            <a:off x="7738974" y="3219624"/>
            <a:ext cx="645471" cy="645471"/>
          </a:xfrm>
          <a:prstGeom prst="ellipse">
            <a:avLst/>
          </a:prstGeom>
          <a:gradFill>
            <a:gsLst>
              <a:gs pos="0">
                <a:srgbClr val="51C0C5"/>
              </a:gs>
              <a:gs pos="50000">
                <a:srgbClr val="27BDC3"/>
              </a:gs>
              <a:gs pos="100000">
                <a:srgbClr val="1DACB1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BFBF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"/>
          <p:cNvSpPr txBox="1"/>
          <p:nvPr/>
        </p:nvSpPr>
        <p:spPr>
          <a:xfrm>
            <a:off x="741818" y="457200"/>
            <a:ext cx="403020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</a:pPr>
            <a:r>
              <a:rPr lang="ru-RU" sz="48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Артём</a:t>
            </a:r>
            <a:endParaRPr sz="4800" b="0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84" name="Google Shape;184;p3"/>
          <p:cNvSpPr txBox="1"/>
          <p:nvPr/>
        </p:nvSpPr>
        <p:spPr>
          <a:xfrm>
            <a:off x="741817" y="2242457"/>
            <a:ext cx="4030208" cy="3354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15 лет,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поиске первой работы летом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992628B-C6DD-0D50-3C05-C130012965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892"/>
          <a:stretch/>
        </p:blipFill>
        <p:spPr>
          <a:xfrm>
            <a:off x="7419976" y="1954403"/>
            <a:ext cx="4030208" cy="429479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372523-D8F3-22DF-E2DA-ABF7C8F56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4844" y="1954403"/>
            <a:ext cx="2199899" cy="17202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3CA58A3-A3C2-DE42-3CD4-5EC9CF992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026" y="1219178"/>
            <a:ext cx="723900" cy="1790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200" dirty="0"/>
              <a:t>Виды трудоустройства</a:t>
            </a:r>
            <a:endParaRPr sz="4000" dirty="0"/>
          </a:p>
        </p:txBody>
      </p:sp>
      <p:graphicFrame>
        <p:nvGraphicFramePr>
          <p:cNvPr id="194" name="Google Shape;194;p4"/>
          <p:cNvGraphicFramePr/>
          <p:nvPr>
            <p:extLst>
              <p:ext uri="{D42A27DB-BD31-4B8C-83A1-F6EECF244321}">
                <p14:modId xmlns:p14="http://schemas.microsoft.com/office/powerpoint/2010/main" val="54889094"/>
              </p:ext>
            </p:extLst>
          </p:nvPr>
        </p:nvGraphicFramePr>
        <p:xfrm>
          <a:off x="991989" y="1556079"/>
          <a:ext cx="10155750" cy="34234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5077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7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36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Arial"/>
                        <a:buNone/>
                      </a:pPr>
                      <a:r>
                        <a:rPr lang="ru-RU" sz="2400" u="none" strike="noStrike" cap="none" dirty="0"/>
                        <a:t>Официальное </a:t>
                      </a:r>
                      <a:br>
                        <a:rPr lang="ru-RU" sz="2400" u="none" strike="noStrike" cap="none" dirty="0"/>
                      </a:br>
                      <a:r>
                        <a:rPr lang="ru-RU" sz="2400" u="none" strike="noStrike" cap="none" dirty="0"/>
                        <a:t>трудоустройство</a:t>
                      </a:r>
                      <a:endParaRPr sz="24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Calibri"/>
                        <a:buNone/>
                      </a:pPr>
                      <a:r>
                        <a:rPr lang="ru-RU" sz="2400" u="none" strike="noStrike" cap="none"/>
                        <a:t>Неофициальное </a:t>
                      </a:r>
                      <a:br>
                        <a:rPr lang="ru-RU" sz="2400" u="none" strike="noStrike" cap="none"/>
                      </a:br>
                      <a:r>
                        <a:rPr lang="ru-RU" sz="2400" u="none" strike="noStrike" cap="none"/>
                        <a:t>трудоустройство</a:t>
                      </a:r>
                      <a:endParaRPr sz="240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7450"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2000" u="none" strike="noStrike" cap="none" dirty="0"/>
                        <a:t>опыт работы зафиксирован</a:t>
                      </a:r>
                      <a:br>
                        <a:rPr lang="ru-RU" sz="2000" u="none" strike="noStrike" cap="none" dirty="0"/>
                      </a:br>
                      <a:r>
                        <a:rPr lang="ru-RU" sz="2000" u="none" strike="noStrike" cap="none" dirty="0"/>
                        <a:t>в трудовой книжке</a:t>
                      </a:r>
                      <a:endParaRPr sz="2000" u="none" strike="noStrike" cap="none" dirty="0"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2000" u="none" strike="noStrike" cap="none" dirty="0"/>
                        <a:t>социальные гарантии:</a:t>
                      </a:r>
                      <a:endParaRPr sz="2000" u="none" strike="noStrike" cap="none" dirty="0"/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2000" u="none" strike="noStrike" cap="none" dirty="0"/>
                        <a:t>режим работы</a:t>
                      </a:r>
                      <a:endParaRPr sz="2000" u="none" strike="noStrike" cap="none" dirty="0"/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2000" u="none" strike="noStrike" cap="none" dirty="0"/>
                        <a:t>оплата отпуска</a:t>
                      </a:r>
                      <a:endParaRPr sz="2000" u="none" strike="noStrike" cap="none" dirty="0"/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2000" u="none" strike="noStrike" cap="none" dirty="0"/>
                        <a:t>оплата больничных</a:t>
                      </a:r>
                      <a:endParaRPr sz="2000" u="none" strike="noStrike" cap="none" dirty="0"/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2000" u="none" strike="noStrike" cap="none" dirty="0"/>
                        <a:t>медицинское страхование</a:t>
                      </a:r>
                      <a:endParaRPr sz="2000" u="none" strike="noStrike" cap="none" dirty="0"/>
                    </a:p>
                    <a:p>
                      <a:pPr marL="742950" marR="0" lvl="1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2000" u="none" strike="noStrike" cap="none" dirty="0"/>
                        <a:t>пенсионное страхование </a:t>
                      </a:r>
                      <a:endParaRPr sz="20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2000" u="none" strike="noStrike" cap="none" dirty="0"/>
                        <a:t>опыт работы нигде не фиксируется</a:t>
                      </a:r>
                      <a:endParaRPr sz="2000" u="none" strike="noStrike" cap="none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2000" u="none" strike="noStrike" cap="none" dirty="0"/>
                        <a:t>пенсионные баллы не начисляются</a:t>
                      </a:r>
                      <a:endParaRPr sz="2000" u="none" strike="noStrike" cap="none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2000" u="none" strike="noStrike" cap="none" dirty="0"/>
                        <a:t>работу можно потерять в любой момент</a:t>
                      </a:r>
                      <a:endParaRPr sz="2000" u="none" strike="noStrike" cap="none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2000" u="none" strike="noStrike" cap="none" dirty="0"/>
                        <a:t>риск обмана</a:t>
                      </a:r>
                      <a:endParaRPr sz="2000" u="none" strike="noStrike" cap="none" dirty="0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70000"/>
                        <a:buFont typeface="Arial"/>
                        <a:buChar char="•"/>
                      </a:pPr>
                      <a:r>
                        <a:rPr lang="ru-RU" sz="2000" u="none" strike="noStrike" cap="none" dirty="0"/>
                        <a:t>возможен криминал</a:t>
                      </a:r>
                      <a:endParaRPr sz="2000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5" name="Google Shape;195;p4"/>
          <p:cNvSpPr txBox="1"/>
          <p:nvPr/>
        </p:nvSpPr>
        <p:spPr>
          <a:xfrm>
            <a:off x="2625989" y="5723200"/>
            <a:ext cx="667908" cy="646331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A717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3600"/>
              <a:buFont typeface="Calibri"/>
              <a:buNone/>
            </a:pPr>
            <a:r>
              <a:rPr lang="ru-RU" sz="3600" b="1" i="0" u="none" strike="noStrike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800" b="1" i="0" u="none" strike="noStrike" cap="none">
              <a:solidFill>
                <a:srgbClr val="D8E2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4"/>
          <p:cNvSpPr txBox="1"/>
          <p:nvPr/>
        </p:nvSpPr>
        <p:spPr>
          <a:xfrm>
            <a:off x="3396343" y="5723200"/>
            <a:ext cx="77513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Трудоустройство обязательно должно быть официальным, с заключением трудового договора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200" dirty="0"/>
              <a:t>Нюансы трудоустройства несовершеннолетних</a:t>
            </a:r>
            <a:endParaRPr sz="4000" dirty="0"/>
          </a:p>
        </p:txBody>
      </p:sp>
      <p:sp>
        <p:nvSpPr>
          <p:cNvPr id="203" name="Google Shape;203;p5"/>
          <p:cNvSpPr txBox="1">
            <a:spLocks noGrp="1"/>
          </p:cNvSpPr>
          <p:nvPr>
            <p:ph type="body" idx="1"/>
          </p:nvPr>
        </p:nvSpPr>
        <p:spPr>
          <a:xfrm>
            <a:off x="1518052" y="2232509"/>
            <a:ext cx="2510600" cy="102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000" dirty="0"/>
              <a:t>Сокращенный рабочий день</a:t>
            </a:r>
            <a:endParaRPr sz="2000" dirty="0"/>
          </a:p>
        </p:txBody>
      </p:sp>
      <p:grpSp>
        <p:nvGrpSpPr>
          <p:cNvPr id="204" name="Google Shape;204;p5"/>
          <p:cNvGrpSpPr/>
          <p:nvPr/>
        </p:nvGrpSpPr>
        <p:grpSpPr>
          <a:xfrm>
            <a:off x="989608" y="2189029"/>
            <a:ext cx="400827" cy="551313"/>
            <a:chOff x="989608" y="1855654"/>
            <a:chExt cx="400827" cy="551313"/>
          </a:xfrm>
        </p:grpSpPr>
        <p:sp>
          <p:nvSpPr>
            <p:cNvPr id="205" name="Google Shape;205;p5"/>
            <p:cNvSpPr/>
            <p:nvPr/>
          </p:nvSpPr>
          <p:spPr>
            <a:xfrm>
              <a:off x="989608" y="1921373"/>
              <a:ext cx="400827" cy="4008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5"/>
            <p:cNvSpPr txBox="1"/>
            <p:nvPr/>
          </p:nvSpPr>
          <p:spPr>
            <a:xfrm>
              <a:off x="1117225" y="1855654"/>
              <a:ext cx="273210" cy="5513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975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97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7" name="Google Shape;207;p5"/>
          <p:cNvSpPr txBox="1"/>
          <p:nvPr/>
        </p:nvSpPr>
        <p:spPr>
          <a:xfrm>
            <a:off x="4804177" y="2232509"/>
            <a:ext cx="3052813" cy="102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Нет испытательного срока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8" name="Google Shape;208;p5"/>
          <p:cNvGrpSpPr/>
          <p:nvPr/>
        </p:nvGrpSpPr>
        <p:grpSpPr>
          <a:xfrm>
            <a:off x="4275733" y="2139597"/>
            <a:ext cx="449821" cy="650178"/>
            <a:chOff x="4275733" y="2139597"/>
            <a:chExt cx="449821" cy="650178"/>
          </a:xfrm>
        </p:grpSpPr>
        <p:sp>
          <p:nvSpPr>
            <p:cNvPr id="209" name="Google Shape;209;p5"/>
            <p:cNvSpPr/>
            <p:nvPr/>
          </p:nvSpPr>
          <p:spPr>
            <a:xfrm>
              <a:off x="4275733" y="2254748"/>
              <a:ext cx="400827" cy="4008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"/>
            <p:cNvSpPr txBox="1"/>
            <p:nvPr/>
          </p:nvSpPr>
          <p:spPr>
            <a:xfrm>
              <a:off x="4403350" y="2139597"/>
              <a:ext cx="322204" cy="650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975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97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" name="Google Shape;211;p5"/>
          <p:cNvSpPr txBox="1"/>
          <p:nvPr/>
        </p:nvSpPr>
        <p:spPr>
          <a:xfrm>
            <a:off x="8760133" y="2232509"/>
            <a:ext cx="2346018" cy="102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Увеличенный отпуск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" name="Google Shape;212;p5"/>
          <p:cNvGrpSpPr/>
          <p:nvPr/>
        </p:nvGrpSpPr>
        <p:grpSpPr>
          <a:xfrm>
            <a:off x="8231688" y="2139597"/>
            <a:ext cx="449821" cy="650178"/>
            <a:chOff x="8231688" y="2139597"/>
            <a:chExt cx="449821" cy="650178"/>
          </a:xfrm>
        </p:grpSpPr>
        <p:sp>
          <p:nvSpPr>
            <p:cNvPr id="213" name="Google Shape;213;p5"/>
            <p:cNvSpPr/>
            <p:nvPr/>
          </p:nvSpPr>
          <p:spPr>
            <a:xfrm>
              <a:off x="8231688" y="2254748"/>
              <a:ext cx="400827" cy="4008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"/>
            <p:cNvSpPr txBox="1"/>
            <p:nvPr/>
          </p:nvSpPr>
          <p:spPr>
            <a:xfrm>
              <a:off x="8359305" y="2139597"/>
              <a:ext cx="322204" cy="650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975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97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5" name="Google Shape;215;p5"/>
          <p:cNvSpPr txBox="1"/>
          <p:nvPr/>
        </p:nvSpPr>
        <p:spPr>
          <a:xfrm>
            <a:off x="3671647" y="3530815"/>
            <a:ext cx="2984400" cy="10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Обязательный медосмотр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6" name="Google Shape;216;p5"/>
          <p:cNvGrpSpPr/>
          <p:nvPr/>
        </p:nvGrpSpPr>
        <p:grpSpPr>
          <a:xfrm>
            <a:off x="3143203" y="3437903"/>
            <a:ext cx="449817" cy="650400"/>
            <a:chOff x="3143203" y="3895103"/>
            <a:chExt cx="449817" cy="650400"/>
          </a:xfrm>
        </p:grpSpPr>
        <p:sp>
          <p:nvSpPr>
            <p:cNvPr id="217" name="Google Shape;217;p5"/>
            <p:cNvSpPr/>
            <p:nvPr/>
          </p:nvSpPr>
          <p:spPr>
            <a:xfrm>
              <a:off x="3143203" y="4010254"/>
              <a:ext cx="400827" cy="4008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"/>
            <p:cNvSpPr txBox="1"/>
            <p:nvPr/>
          </p:nvSpPr>
          <p:spPr>
            <a:xfrm>
              <a:off x="3270820" y="3895103"/>
              <a:ext cx="322200" cy="6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975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97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" name="Google Shape;219;p5"/>
          <p:cNvSpPr txBox="1"/>
          <p:nvPr/>
        </p:nvSpPr>
        <p:spPr>
          <a:xfrm>
            <a:off x="7035502" y="3530815"/>
            <a:ext cx="2941240" cy="10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Ограничения на выполняемые работы</a:t>
            </a:r>
            <a:endParaRPr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0" name="Google Shape;220;p5"/>
          <p:cNvGrpSpPr/>
          <p:nvPr/>
        </p:nvGrpSpPr>
        <p:grpSpPr>
          <a:xfrm>
            <a:off x="6507057" y="3437903"/>
            <a:ext cx="477021" cy="650400"/>
            <a:chOff x="989608" y="1806222"/>
            <a:chExt cx="477021" cy="650400"/>
          </a:xfrm>
        </p:grpSpPr>
        <p:sp>
          <p:nvSpPr>
            <p:cNvPr id="221" name="Google Shape;221;p5"/>
            <p:cNvSpPr/>
            <p:nvPr/>
          </p:nvSpPr>
          <p:spPr>
            <a:xfrm>
              <a:off x="989608" y="1921373"/>
              <a:ext cx="400827" cy="4008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5"/>
            <p:cNvSpPr txBox="1"/>
            <p:nvPr/>
          </p:nvSpPr>
          <p:spPr>
            <a:xfrm>
              <a:off x="1117225" y="1806222"/>
              <a:ext cx="322200" cy="6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975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97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1016812" y="1921373"/>
              <a:ext cx="400827" cy="4008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5"/>
            <p:cNvSpPr txBox="1"/>
            <p:nvPr/>
          </p:nvSpPr>
          <p:spPr>
            <a:xfrm>
              <a:off x="1144429" y="1806222"/>
              <a:ext cx="322200" cy="65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975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97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5" name="Google Shape;225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944196" y="4116441"/>
            <a:ext cx="1794702" cy="2397232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5"/>
          <p:cNvSpPr txBox="1"/>
          <p:nvPr/>
        </p:nvSpPr>
        <p:spPr>
          <a:xfrm>
            <a:off x="2584400" y="5166525"/>
            <a:ext cx="588900" cy="646500"/>
          </a:xfrm>
          <a:prstGeom prst="rect">
            <a:avLst/>
          </a:prstGeom>
          <a:solidFill>
            <a:schemeClr val="accent5"/>
          </a:solidFill>
          <a:ln w="12700" cap="flat" cmpd="sng">
            <a:solidFill>
              <a:srgbClr val="A717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7CAAC"/>
              </a:buClr>
              <a:buSzPts val="3600"/>
              <a:buFont typeface="Calibri"/>
              <a:buNone/>
            </a:pPr>
            <a:r>
              <a:rPr lang="ru-RU" sz="3600" b="1" i="0" u="none" strike="noStrike" cap="none">
                <a:solidFill>
                  <a:srgbClr val="F7CAAC"/>
                </a:solidFill>
                <a:latin typeface="Calibri"/>
                <a:ea typeface="Calibri"/>
                <a:cs typeface="Calibri"/>
                <a:sym typeface="Calibri"/>
              </a:rPr>
              <a:t>!</a:t>
            </a:r>
            <a:endParaRPr sz="1800" b="1" i="0" u="none" strike="noStrike" cap="none">
              <a:solidFill>
                <a:srgbClr val="D8E2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5"/>
          <p:cNvSpPr txBox="1"/>
          <p:nvPr/>
        </p:nvSpPr>
        <p:spPr>
          <a:xfrm>
            <a:off x="3263631" y="4861725"/>
            <a:ext cx="6834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>
                <a:solidFill>
                  <a:schemeClr val="dk1"/>
                </a:solidFill>
              </a:rPr>
              <a:t>Эти условия распространяются только на трудовые договоры. Договоры гражданско-правового характера (ГПХ) эти нюансы не регулируют.</a:t>
            </a:r>
            <a:endParaRPr sz="2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/>
              <a:buNone/>
            </a:pPr>
            <a:r>
              <a:rPr lang="ru-RU" sz="3200"/>
              <a:t>Особые условия труда для несовершеннолетних</a:t>
            </a:r>
            <a:endParaRPr sz="4000"/>
          </a:p>
        </p:txBody>
      </p:sp>
      <p:sp>
        <p:nvSpPr>
          <p:cNvPr id="234" name="Google Shape;234;p6"/>
          <p:cNvSpPr txBox="1">
            <a:spLocks noGrp="1"/>
          </p:cNvSpPr>
          <p:nvPr>
            <p:ph type="body" idx="1"/>
          </p:nvPr>
        </p:nvSpPr>
        <p:spPr>
          <a:xfrm>
            <a:off x="838200" y="2001520"/>
            <a:ext cx="5210175" cy="402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dirty="0"/>
              <a:t>Запрет на работу выше нормы</a:t>
            </a:r>
            <a:br>
              <a:rPr lang="ru-RU" sz="2000" dirty="0"/>
            </a:br>
            <a:r>
              <a:rPr lang="ru-RU" sz="2000" dirty="0"/>
              <a:t>и сверхурочную работу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dirty="0"/>
              <a:t>Запрет на командировки и работу вахтовым методом</a:t>
            </a:r>
            <a:endParaRPr sz="2000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dirty="0"/>
              <a:t>Запрет на работу с вредными</a:t>
            </a:r>
            <a:br>
              <a:rPr lang="ru-RU" sz="2000" dirty="0"/>
            </a:br>
            <a:r>
              <a:rPr lang="ru-RU" sz="2000" dirty="0"/>
              <a:t>и опасными условиями труда и на работу, которая может причинить вред нравственному развитию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ru-RU" sz="2000" dirty="0"/>
              <a:t>Ограничения подъёма тяжестей</a:t>
            </a:r>
            <a:endParaRPr sz="2000" dirty="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 dirty="0"/>
          </a:p>
        </p:txBody>
      </p:sp>
      <p:graphicFrame>
        <p:nvGraphicFramePr>
          <p:cNvPr id="235" name="Google Shape;235;p6"/>
          <p:cNvGraphicFramePr/>
          <p:nvPr/>
        </p:nvGraphicFramePr>
        <p:xfrm>
          <a:off x="6524625" y="4471988"/>
          <a:ext cx="5400675" cy="18907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800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Возраст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Мальчики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Девочки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14-15 лет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3 кг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2 кг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6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16-17 лет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4 кг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3 кг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3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Суммарно за смену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500 кг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200 кг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6" name="Google Shape;236;p6"/>
          <p:cNvGraphicFramePr/>
          <p:nvPr/>
        </p:nvGraphicFramePr>
        <p:xfrm>
          <a:off x="6524624" y="1869337"/>
          <a:ext cx="5400675" cy="194534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20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9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Возраст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Во время каникул/ всего в неделю</a:t>
                      </a:r>
                      <a:endParaRPr sz="16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Во время учёбы/ всего в неделю</a:t>
                      </a:r>
                      <a:endParaRPr sz="16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14-15 лет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4 часа/ 24 часа</a:t>
                      </a:r>
                      <a:endParaRPr sz="16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2,5 часа/ 12 часов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1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u="none" strike="noStrike" cap="none"/>
                        <a:t>15-16 лет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5 часов/ 24 часа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2,5 часа/ 12 часов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16-17 лет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7 часов/ 35 часов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Arial"/>
                        <a:buNone/>
                      </a:pPr>
                      <a:r>
                        <a:rPr lang="ru-RU" sz="1600" u="none" strike="noStrike" cap="none"/>
                        <a:t>4 часа/ 17,5 часов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7" name="Google Shape;237;p6"/>
          <p:cNvSpPr/>
          <p:nvPr/>
        </p:nvSpPr>
        <p:spPr>
          <a:xfrm>
            <a:off x="5334000" y="2001520"/>
            <a:ext cx="981075" cy="29400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12700" cap="flat" cmpd="sng">
            <a:solidFill>
              <a:srgbClr val="23858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6"/>
          <p:cNvSpPr/>
          <p:nvPr/>
        </p:nvSpPr>
        <p:spPr>
          <a:xfrm>
            <a:off x="5334000" y="4582795"/>
            <a:ext cx="981075" cy="29400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12700" cap="flat" cmpd="sng">
            <a:solidFill>
              <a:srgbClr val="00397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</a:pPr>
            <a:r>
              <a:rPr lang="ru-RU" sz="4800" dirty="0"/>
              <a:t>Артём</a:t>
            </a:r>
            <a:endParaRPr sz="4800" dirty="0"/>
          </a:p>
        </p:txBody>
      </p:sp>
      <p:sp>
        <p:nvSpPr>
          <p:cNvPr id="246" name="Google Shape;246;p7"/>
          <p:cNvSpPr txBox="1">
            <a:spLocks noGrp="1"/>
          </p:cNvSpPr>
          <p:nvPr>
            <p:ph type="body" sz="half" idx="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ru-RU" sz="4000" dirty="0"/>
              <a:t>Кем может работать подросток? </a:t>
            </a:r>
            <a:endParaRPr sz="4000" dirty="0"/>
          </a:p>
        </p:txBody>
      </p:sp>
      <p:pic>
        <p:nvPicPr>
          <p:cNvPr id="247" name="Google Shape;247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5247" y="1333787"/>
            <a:ext cx="3668872" cy="5002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68667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 Black"/>
              <a:buNone/>
            </a:pPr>
            <a:r>
              <a:rPr lang="ru-RU" sz="3200" dirty="0"/>
              <a:t>Работа для несовершеннолетних</a:t>
            </a:r>
            <a:br>
              <a:rPr lang="ru-RU" sz="3200" dirty="0"/>
            </a:br>
            <a:r>
              <a:rPr lang="ru-RU" sz="3200" dirty="0"/>
              <a:t>и для…</a:t>
            </a:r>
            <a:endParaRPr sz="3200" dirty="0"/>
          </a:p>
        </p:txBody>
      </p:sp>
      <p:sp>
        <p:nvSpPr>
          <p:cNvPr id="254" name="Google Shape;254;p8"/>
          <p:cNvSpPr txBox="1">
            <a:spLocks noGrp="1"/>
          </p:cNvSpPr>
          <p:nvPr>
            <p:ph type="body" idx="1"/>
          </p:nvPr>
        </p:nvSpPr>
        <p:spPr>
          <a:xfrm>
            <a:off x="5632467" y="2085163"/>
            <a:ext cx="2187173" cy="102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 sz="2400" dirty="0"/>
              <a:t>Сильных</a:t>
            </a:r>
            <a:endParaRPr sz="2400" dirty="0"/>
          </a:p>
        </p:txBody>
      </p:sp>
      <p:grpSp>
        <p:nvGrpSpPr>
          <p:cNvPr id="255" name="Google Shape;255;p8"/>
          <p:cNvGrpSpPr/>
          <p:nvPr/>
        </p:nvGrpSpPr>
        <p:grpSpPr>
          <a:xfrm>
            <a:off x="5104023" y="1992251"/>
            <a:ext cx="449821" cy="650178"/>
            <a:chOff x="989608" y="1806222"/>
            <a:chExt cx="449821" cy="650178"/>
          </a:xfrm>
        </p:grpSpPr>
        <p:sp>
          <p:nvSpPr>
            <p:cNvPr id="256" name="Google Shape;256;p8"/>
            <p:cNvSpPr/>
            <p:nvPr/>
          </p:nvSpPr>
          <p:spPr>
            <a:xfrm>
              <a:off x="989608" y="1921373"/>
              <a:ext cx="400827" cy="40082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8"/>
            <p:cNvSpPr txBox="1"/>
            <p:nvPr/>
          </p:nvSpPr>
          <p:spPr>
            <a:xfrm>
              <a:off x="1117225" y="1806222"/>
              <a:ext cx="322204" cy="650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975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97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8" name="Google Shape;258;p8"/>
          <p:cNvSpPr txBox="1"/>
          <p:nvPr/>
        </p:nvSpPr>
        <p:spPr>
          <a:xfrm>
            <a:off x="2145897" y="2089634"/>
            <a:ext cx="3052813" cy="102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Творческих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9" name="Google Shape;259;p8"/>
          <p:cNvGrpSpPr/>
          <p:nvPr/>
        </p:nvGrpSpPr>
        <p:grpSpPr>
          <a:xfrm>
            <a:off x="1617453" y="1996722"/>
            <a:ext cx="449821" cy="650178"/>
            <a:chOff x="989608" y="1806222"/>
            <a:chExt cx="449821" cy="650178"/>
          </a:xfrm>
        </p:grpSpPr>
        <p:sp>
          <p:nvSpPr>
            <p:cNvPr id="260" name="Google Shape;260;p8"/>
            <p:cNvSpPr/>
            <p:nvPr/>
          </p:nvSpPr>
          <p:spPr>
            <a:xfrm>
              <a:off x="989608" y="1921373"/>
              <a:ext cx="400827" cy="4008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8"/>
            <p:cNvSpPr txBox="1"/>
            <p:nvPr/>
          </p:nvSpPr>
          <p:spPr>
            <a:xfrm>
              <a:off x="1117225" y="1806222"/>
              <a:ext cx="322204" cy="650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975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97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2" name="Google Shape;262;p8"/>
          <p:cNvSpPr txBox="1"/>
          <p:nvPr/>
        </p:nvSpPr>
        <p:spPr>
          <a:xfrm>
            <a:off x="8760133" y="2089634"/>
            <a:ext cx="3022292" cy="102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Коммуникабельных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3" name="Google Shape;263;p8"/>
          <p:cNvGrpSpPr/>
          <p:nvPr/>
        </p:nvGrpSpPr>
        <p:grpSpPr>
          <a:xfrm>
            <a:off x="8231688" y="1996722"/>
            <a:ext cx="449821" cy="650178"/>
            <a:chOff x="989608" y="1806222"/>
            <a:chExt cx="449821" cy="650178"/>
          </a:xfrm>
        </p:grpSpPr>
        <p:sp>
          <p:nvSpPr>
            <p:cNvPr id="264" name="Google Shape;264;p8"/>
            <p:cNvSpPr/>
            <p:nvPr/>
          </p:nvSpPr>
          <p:spPr>
            <a:xfrm>
              <a:off x="989608" y="1921373"/>
              <a:ext cx="400827" cy="40082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8"/>
            <p:cNvSpPr txBox="1"/>
            <p:nvPr/>
          </p:nvSpPr>
          <p:spPr>
            <a:xfrm>
              <a:off x="1117225" y="1806222"/>
              <a:ext cx="322204" cy="650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975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97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6" name="Google Shape;266;p8"/>
          <p:cNvSpPr txBox="1"/>
          <p:nvPr/>
        </p:nvSpPr>
        <p:spPr>
          <a:xfrm>
            <a:off x="2145897" y="4188040"/>
            <a:ext cx="2984405" cy="102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>
                <a:solidFill>
                  <a:schemeClr val="dk1"/>
                </a:solidFill>
              </a:rPr>
              <a:t>Образованных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7" name="Google Shape;267;p8"/>
          <p:cNvGrpSpPr/>
          <p:nvPr/>
        </p:nvGrpSpPr>
        <p:grpSpPr>
          <a:xfrm>
            <a:off x="1654206" y="4095128"/>
            <a:ext cx="449821" cy="650178"/>
            <a:chOff x="989608" y="1806222"/>
            <a:chExt cx="449821" cy="650178"/>
          </a:xfrm>
        </p:grpSpPr>
        <p:sp>
          <p:nvSpPr>
            <p:cNvPr id="268" name="Google Shape;268;p8"/>
            <p:cNvSpPr/>
            <p:nvPr/>
          </p:nvSpPr>
          <p:spPr>
            <a:xfrm>
              <a:off x="989608" y="1921373"/>
              <a:ext cx="400827" cy="40082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8"/>
            <p:cNvSpPr txBox="1"/>
            <p:nvPr/>
          </p:nvSpPr>
          <p:spPr>
            <a:xfrm>
              <a:off x="1117225" y="1806222"/>
              <a:ext cx="322204" cy="650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975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97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8"/>
          <p:cNvSpPr txBox="1"/>
          <p:nvPr/>
        </p:nvSpPr>
        <p:spPr>
          <a:xfrm>
            <a:off x="8760133" y="4188040"/>
            <a:ext cx="2984405" cy="102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Технологически подкованных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1" name="Google Shape;271;p8"/>
          <p:cNvGrpSpPr/>
          <p:nvPr/>
        </p:nvGrpSpPr>
        <p:grpSpPr>
          <a:xfrm>
            <a:off x="8277966" y="4095128"/>
            <a:ext cx="449821" cy="650178"/>
            <a:chOff x="989608" y="1806222"/>
            <a:chExt cx="449821" cy="650178"/>
          </a:xfrm>
        </p:grpSpPr>
        <p:sp>
          <p:nvSpPr>
            <p:cNvPr id="272" name="Google Shape;272;p8"/>
            <p:cNvSpPr/>
            <p:nvPr/>
          </p:nvSpPr>
          <p:spPr>
            <a:xfrm>
              <a:off x="989608" y="1921373"/>
              <a:ext cx="400827" cy="40082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8"/>
            <p:cNvSpPr txBox="1"/>
            <p:nvPr/>
          </p:nvSpPr>
          <p:spPr>
            <a:xfrm>
              <a:off x="1117225" y="1806222"/>
              <a:ext cx="322204" cy="650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975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endParaRPr sz="397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8"/>
          <p:cNvSpPr txBox="1"/>
          <p:nvPr/>
        </p:nvSpPr>
        <p:spPr>
          <a:xfrm>
            <a:off x="5269189" y="2601987"/>
            <a:ext cx="3000040" cy="1175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50" tIns="21150" rIns="21150" bIns="21150" anchor="t" anchorCtr="0">
            <a:noAutofit/>
          </a:bodyPr>
          <a:lstStyle/>
          <a:p>
            <a:pPr marL="507995" marR="0" lvl="0" indent="-190498" algn="l" rtl="0">
              <a:spcBef>
                <a:spcPts val="0"/>
              </a:spcBef>
              <a:spcAft>
                <a:spcPts val="0"/>
              </a:spcAft>
              <a:buClr>
                <a:srgbClr val="33B5BA"/>
              </a:buClr>
              <a:buSzPts val="1333"/>
              <a:buFont typeface="Arial"/>
              <a:buChar char="•"/>
            </a:pPr>
            <a:r>
              <a:rPr lang="ru-RU" sz="1333" b="0" i="0" u="none" strike="noStrike" cap="none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подсобный рабочий</a:t>
            </a:r>
            <a:endParaRPr dirty="0"/>
          </a:p>
          <a:p>
            <a:pPr marL="507995" marR="0" lvl="0" indent="-190498" algn="l" rtl="0">
              <a:spcBef>
                <a:spcPts val="0"/>
              </a:spcBef>
              <a:spcAft>
                <a:spcPts val="0"/>
              </a:spcAft>
              <a:buClr>
                <a:srgbClr val="33B5BA"/>
              </a:buClr>
              <a:buSzPts val="1333"/>
              <a:buFont typeface="Arial"/>
              <a:buChar char="•"/>
            </a:pPr>
            <a:r>
              <a:rPr lang="ru-RU" sz="1333" b="0" i="0" u="none" strike="noStrike" cap="none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сборщик мебели</a:t>
            </a:r>
            <a:endParaRPr dirty="0"/>
          </a:p>
          <a:p>
            <a:pPr marL="507995" marR="0" lvl="0" indent="-190498" algn="l" rtl="0">
              <a:spcBef>
                <a:spcPts val="0"/>
              </a:spcBef>
              <a:spcAft>
                <a:spcPts val="0"/>
              </a:spcAft>
              <a:buClr>
                <a:srgbClr val="33B5BA"/>
              </a:buClr>
              <a:buSzPts val="1333"/>
              <a:buFont typeface="Arial"/>
              <a:buChar char="•"/>
            </a:pPr>
            <a:r>
              <a:rPr lang="ru-RU" sz="1333" b="0" i="0" u="none" strike="noStrike" cap="none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озеленитель</a:t>
            </a:r>
            <a:endParaRPr dirty="0"/>
          </a:p>
          <a:p>
            <a:pPr marL="507995" marR="0" lvl="0" indent="-190498" algn="l" rtl="0">
              <a:spcBef>
                <a:spcPts val="0"/>
              </a:spcBef>
              <a:spcAft>
                <a:spcPts val="0"/>
              </a:spcAft>
              <a:buClr>
                <a:srgbClr val="33B5BA"/>
              </a:buClr>
              <a:buSzPts val="1333"/>
              <a:buFont typeface="Arial"/>
              <a:buChar char="•"/>
            </a:pPr>
            <a:r>
              <a:rPr lang="ru-RU" sz="1333" b="0" i="0" u="none" strike="noStrike" cap="none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упаковщик товаров и сборщик заказов</a:t>
            </a:r>
            <a:endParaRPr dirty="0"/>
          </a:p>
          <a:p>
            <a:pPr marL="507995" marR="0" lvl="0" indent="-105852" algn="l" rtl="0">
              <a:spcBef>
                <a:spcPts val="0"/>
              </a:spcBef>
              <a:spcAft>
                <a:spcPts val="0"/>
              </a:spcAft>
              <a:buClr>
                <a:srgbClr val="33B5BA"/>
              </a:buClr>
              <a:buSzPts val="1333"/>
              <a:buFont typeface="Arial"/>
              <a:buNone/>
            </a:pPr>
            <a:endParaRPr sz="1333" b="0" i="0" u="none" strike="noStrike" cap="none" dirty="0">
              <a:solidFill>
                <a:srgbClr val="39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8"/>
          <p:cNvSpPr txBox="1"/>
          <p:nvPr/>
        </p:nvSpPr>
        <p:spPr>
          <a:xfrm>
            <a:off x="1830244" y="4664968"/>
            <a:ext cx="2785295" cy="56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50" tIns="21150" rIns="21150" bIns="21150" anchor="t" anchorCtr="0">
            <a:noAutofit/>
          </a:bodyPr>
          <a:lstStyle/>
          <a:p>
            <a:pPr marL="507995" marR="0" lvl="0" indent="-190498" algn="l" rtl="0">
              <a:spcBef>
                <a:spcPts val="0"/>
              </a:spcBef>
              <a:spcAft>
                <a:spcPts val="0"/>
              </a:spcAft>
              <a:buClr>
                <a:srgbClr val="E5205A"/>
              </a:buClr>
              <a:buSzPts val="1333"/>
              <a:buFont typeface="Arial"/>
              <a:buChar char="•"/>
            </a:pPr>
            <a:r>
              <a:rPr lang="ru-RU" sz="1333" b="0" i="0" u="none" strike="noStrike" cap="none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репетитор младших классов</a:t>
            </a:r>
            <a:endParaRPr dirty="0"/>
          </a:p>
          <a:p>
            <a:pPr marL="507995" marR="0" lvl="0" indent="-190498" algn="l" rtl="0">
              <a:spcBef>
                <a:spcPts val="0"/>
              </a:spcBef>
              <a:spcAft>
                <a:spcPts val="0"/>
              </a:spcAft>
              <a:buClr>
                <a:srgbClr val="E5205A"/>
              </a:buClr>
              <a:buSzPts val="1333"/>
              <a:buFont typeface="Arial"/>
              <a:buChar char="•"/>
            </a:pPr>
            <a:r>
              <a:rPr lang="ru-RU" sz="1333" b="0" i="0" u="none" strike="noStrike" cap="none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переводчик</a:t>
            </a:r>
            <a:endParaRPr dirty="0"/>
          </a:p>
          <a:p>
            <a:pPr marL="507995" marR="0" lvl="0" indent="-190498" algn="l" rtl="0">
              <a:spcBef>
                <a:spcPts val="0"/>
              </a:spcBef>
              <a:spcAft>
                <a:spcPts val="0"/>
              </a:spcAft>
              <a:buClr>
                <a:srgbClr val="E5205A"/>
              </a:buClr>
              <a:buSzPts val="1333"/>
              <a:buFont typeface="Arial"/>
              <a:buChar char="•"/>
            </a:pPr>
            <a:r>
              <a:rPr lang="ru-RU" sz="1333" b="0" i="0" u="none" strike="noStrike" cap="none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копирайтер</a:t>
            </a:r>
            <a:endParaRPr sz="1333" b="0" i="0" u="none" strike="noStrike" cap="none" dirty="0">
              <a:solidFill>
                <a:srgbClr val="39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8"/>
          <p:cNvSpPr txBox="1"/>
          <p:nvPr/>
        </p:nvSpPr>
        <p:spPr>
          <a:xfrm>
            <a:off x="8398991" y="4946580"/>
            <a:ext cx="2645701" cy="56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50" tIns="21150" rIns="21150" bIns="21150" anchor="t" anchorCtr="0">
            <a:noAutofit/>
          </a:bodyPr>
          <a:lstStyle/>
          <a:p>
            <a:pPr marL="507995" marR="0" lvl="0" indent="-190498" algn="l" rtl="0">
              <a:spcBef>
                <a:spcPts val="0"/>
              </a:spcBef>
              <a:spcAft>
                <a:spcPts val="0"/>
              </a:spcAft>
              <a:buClr>
                <a:srgbClr val="E5205A"/>
              </a:buClr>
              <a:buSzPts val="1333"/>
              <a:buFont typeface="Arial"/>
              <a:buChar char="•"/>
            </a:pPr>
            <a:r>
              <a:rPr lang="ru-RU" sz="1333" b="0" i="0" u="none" strike="noStrike" cap="none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программист</a:t>
            </a:r>
            <a:endParaRPr dirty="0"/>
          </a:p>
          <a:p>
            <a:pPr marL="507995" marR="0" lvl="0" indent="-190498" algn="l" rtl="0">
              <a:spcBef>
                <a:spcPts val="0"/>
              </a:spcBef>
              <a:spcAft>
                <a:spcPts val="0"/>
              </a:spcAft>
              <a:buClr>
                <a:srgbClr val="E5205A"/>
              </a:buClr>
              <a:buSzPts val="1333"/>
              <a:buFont typeface="Arial"/>
              <a:buChar char="•"/>
            </a:pPr>
            <a:r>
              <a:rPr lang="ru-RU" sz="1333" b="0" i="0" u="none" strike="noStrike" cap="none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ассистент блогера</a:t>
            </a:r>
            <a:endParaRPr sz="1333" b="0" i="0" u="none" strike="noStrike" cap="none" dirty="0">
              <a:solidFill>
                <a:srgbClr val="393B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7995" marR="0" lvl="0" indent="-190498" algn="l" rtl="0">
              <a:spcBef>
                <a:spcPts val="0"/>
              </a:spcBef>
              <a:spcAft>
                <a:spcPts val="0"/>
              </a:spcAft>
              <a:buClr>
                <a:srgbClr val="E5205A"/>
              </a:buClr>
              <a:buSzPts val="1333"/>
              <a:buFont typeface="Arial"/>
              <a:buChar char="•"/>
            </a:pPr>
            <a:r>
              <a:rPr lang="ru-RU" sz="1333" b="0" i="0" u="none" strike="noStrike" cap="none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помощник SMM-менеджера</a:t>
            </a:r>
            <a:endParaRPr sz="1333" b="0" i="0" u="none" strike="noStrike" cap="none" dirty="0">
              <a:solidFill>
                <a:srgbClr val="39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"/>
          <p:cNvSpPr txBox="1"/>
          <p:nvPr/>
        </p:nvSpPr>
        <p:spPr>
          <a:xfrm>
            <a:off x="1830244" y="2601987"/>
            <a:ext cx="3000040" cy="1175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50" tIns="21150" rIns="21150" bIns="21150" anchor="t" anchorCtr="0">
            <a:noAutofit/>
          </a:bodyPr>
          <a:lstStyle/>
          <a:p>
            <a:pPr marL="507995" marR="0" lvl="0" indent="-190498" algn="l" rtl="0">
              <a:spcBef>
                <a:spcPts val="0"/>
              </a:spcBef>
              <a:spcAft>
                <a:spcPts val="0"/>
              </a:spcAft>
              <a:buClr>
                <a:srgbClr val="33B5BA"/>
              </a:buClr>
              <a:buSzPts val="1333"/>
              <a:buFont typeface="Arial"/>
              <a:buChar char="•"/>
            </a:pPr>
            <a:r>
              <a:rPr lang="ru-RU" sz="1333" b="0" i="0" u="none" strike="noStrike" cap="none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помощник фотографа</a:t>
            </a:r>
            <a:endParaRPr dirty="0"/>
          </a:p>
          <a:p>
            <a:pPr marL="507995" marR="0" lvl="0" indent="-190498" algn="l" rtl="0">
              <a:spcBef>
                <a:spcPts val="0"/>
              </a:spcBef>
              <a:spcAft>
                <a:spcPts val="0"/>
              </a:spcAft>
              <a:buClr>
                <a:srgbClr val="33B5BA"/>
              </a:buClr>
              <a:buSzPts val="1333"/>
              <a:buFont typeface="Arial"/>
              <a:buChar char="•"/>
            </a:pPr>
            <a:r>
              <a:rPr lang="ru-RU" sz="1333" b="0" i="0" u="none" strike="noStrike" cap="none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помощник флориста</a:t>
            </a:r>
            <a:endParaRPr dirty="0"/>
          </a:p>
          <a:p>
            <a:pPr marL="507995" marR="0" lvl="0" indent="-190498" algn="l" rtl="0">
              <a:spcBef>
                <a:spcPts val="0"/>
              </a:spcBef>
              <a:spcAft>
                <a:spcPts val="0"/>
              </a:spcAft>
              <a:buClr>
                <a:srgbClr val="33B5BA"/>
              </a:buClr>
              <a:buSzPts val="1333"/>
              <a:buFont typeface="Arial"/>
              <a:buChar char="•"/>
            </a:pPr>
            <a:r>
              <a:rPr lang="ru-RU" sz="1333" b="0" i="0" u="none" strike="noStrike" cap="none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помощник стилиста</a:t>
            </a:r>
            <a:endParaRPr dirty="0"/>
          </a:p>
          <a:p>
            <a:pPr marL="507995" marR="0" lvl="0" indent="-190498" algn="l" rtl="0">
              <a:spcBef>
                <a:spcPts val="0"/>
              </a:spcBef>
              <a:spcAft>
                <a:spcPts val="0"/>
              </a:spcAft>
              <a:buClr>
                <a:srgbClr val="33B5BA"/>
              </a:buClr>
              <a:buSzPts val="1333"/>
              <a:buFont typeface="Arial"/>
              <a:buChar char="•"/>
            </a:pPr>
            <a:r>
              <a:rPr lang="ru-RU" sz="1333" b="0" i="0" u="none" strike="noStrike" cap="none" dirty="0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корреспондент в молодёжное медиа</a:t>
            </a:r>
            <a:endParaRPr dirty="0"/>
          </a:p>
          <a:p>
            <a:pPr marL="507995" marR="0" lvl="0" indent="-105852" algn="l" rtl="0">
              <a:spcBef>
                <a:spcPts val="0"/>
              </a:spcBef>
              <a:spcAft>
                <a:spcPts val="0"/>
              </a:spcAft>
              <a:buClr>
                <a:srgbClr val="33B5BA"/>
              </a:buClr>
              <a:buSzPts val="1333"/>
              <a:buFont typeface="Arial"/>
              <a:buNone/>
            </a:pPr>
            <a:endParaRPr sz="1333" b="0" i="0" u="none" strike="noStrike" cap="none" dirty="0">
              <a:solidFill>
                <a:srgbClr val="39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8"/>
          <p:cNvSpPr txBox="1"/>
          <p:nvPr/>
        </p:nvSpPr>
        <p:spPr>
          <a:xfrm>
            <a:off x="8398991" y="2601987"/>
            <a:ext cx="3000040" cy="1175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50" tIns="21150" rIns="21150" bIns="21150" anchor="t" anchorCtr="0">
            <a:noAutofit/>
          </a:bodyPr>
          <a:lstStyle/>
          <a:p>
            <a:pPr marL="507995" marR="0" lvl="0" indent="-190498" algn="l" rtl="0">
              <a:spcBef>
                <a:spcPts val="0"/>
              </a:spcBef>
              <a:spcAft>
                <a:spcPts val="0"/>
              </a:spcAft>
              <a:buClr>
                <a:srgbClr val="33B5BA"/>
              </a:buClr>
              <a:buSzPts val="1333"/>
              <a:buFont typeface="Arial"/>
              <a:buChar char="•"/>
            </a:pPr>
            <a:r>
              <a:rPr lang="ru-RU" sz="1333" b="0" i="0" u="none" strike="noStrike" cap="none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аниматор</a:t>
            </a:r>
            <a:endParaRPr/>
          </a:p>
          <a:p>
            <a:pPr marL="507995" marR="0" lvl="0" indent="-190498" algn="l" rtl="0">
              <a:spcBef>
                <a:spcPts val="0"/>
              </a:spcBef>
              <a:spcAft>
                <a:spcPts val="0"/>
              </a:spcAft>
              <a:buClr>
                <a:srgbClr val="33B5BA"/>
              </a:buClr>
              <a:buSzPts val="1333"/>
              <a:buFont typeface="Arial"/>
              <a:buChar char="•"/>
            </a:pPr>
            <a:r>
              <a:rPr lang="ru-RU" sz="1333" b="0" i="0" u="none" strike="noStrike" cap="none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вожатый в детском лагере</a:t>
            </a:r>
            <a:endParaRPr/>
          </a:p>
          <a:p>
            <a:pPr marL="507995" marR="0" lvl="0" indent="-190498" algn="l" rtl="0">
              <a:spcBef>
                <a:spcPts val="0"/>
              </a:spcBef>
              <a:spcAft>
                <a:spcPts val="0"/>
              </a:spcAft>
              <a:buClr>
                <a:srgbClr val="33B5BA"/>
              </a:buClr>
              <a:buSzPts val="1333"/>
              <a:buFont typeface="Arial"/>
              <a:buChar char="•"/>
            </a:pPr>
            <a:r>
              <a:rPr lang="ru-RU" sz="1333" b="0" i="0" u="none" strike="noStrike" cap="none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актёр массовки </a:t>
            </a:r>
            <a:endParaRPr sz="1333" b="0" i="0" u="none" strike="noStrike" cap="none">
              <a:solidFill>
                <a:srgbClr val="393B3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7995" marR="0" lvl="0" indent="-190498" algn="l" rtl="0">
              <a:spcBef>
                <a:spcPts val="0"/>
              </a:spcBef>
              <a:spcAft>
                <a:spcPts val="0"/>
              </a:spcAft>
              <a:buClr>
                <a:srgbClr val="33B5BA"/>
              </a:buClr>
              <a:buSzPts val="1333"/>
              <a:buFont typeface="Arial"/>
              <a:buChar char="•"/>
            </a:pPr>
            <a:r>
              <a:rPr lang="ru-RU" sz="1333" b="0" i="0" u="none" strike="noStrike" cap="none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промоутер</a:t>
            </a:r>
            <a:endParaRPr/>
          </a:p>
          <a:p>
            <a:pPr marL="507995" marR="0" lvl="0" indent="-190498" algn="l" rtl="0">
              <a:spcBef>
                <a:spcPts val="0"/>
              </a:spcBef>
              <a:spcAft>
                <a:spcPts val="0"/>
              </a:spcAft>
              <a:buClr>
                <a:srgbClr val="33B5BA"/>
              </a:buClr>
              <a:buSzPts val="1333"/>
              <a:buFont typeface="Arial"/>
              <a:buChar char="•"/>
            </a:pPr>
            <a:r>
              <a:rPr lang="ru-RU" sz="1333" b="0" i="0" u="none" strike="noStrike" cap="none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бэбиситтер</a:t>
            </a:r>
            <a:endParaRPr sz="1333" b="0" i="0" u="none" strike="noStrike" cap="none">
              <a:solidFill>
                <a:srgbClr val="39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8"/>
          <p:cNvSpPr txBox="1"/>
          <p:nvPr/>
        </p:nvSpPr>
        <p:spPr>
          <a:xfrm>
            <a:off x="5632467" y="4188040"/>
            <a:ext cx="2984405" cy="1027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ru-RU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Активных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0" name="Google Shape;280;p8"/>
          <p:cNvGrpSpPr/>
          <p:nvPr/>
        </p:nvGrpSpPr>
        <p:grpSpPr>
          <a:xfrm>
            <a:off x="5179032" y="4095128"/>
            <a:ext cx="449821" cy="650178"/>
            <a:chOff x="989608" y="1806222"/>
            <a:chExt cx="449821" cy="650178"/>
          </a:xfrm>
        </p:grpSpPr>
        <p:sp>
          <p:nvSpPr>
            <p:cNvPr id="281" name="Google Shape;281;p8"/>
            <p:cNvSpPr/>
            <p:nvPr/>
          </p:nvSpPr>
          <p:spPr>
            <a:xfrm>
              <a:off x="989608" y="1921373"/>
              <a:ext cx="400827" cy="4008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8"/>
            <p:cNvSpPr txBox="1"/>
            <p:nvPr/>
          </p:nvSpPr>
          <p:spPr>
            <a:xfrm>
              <a:off x="1117225" y="1806222"/>
              <a:ext cx="322204" cy="6501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050" tIns="19050" rIns="19050" bIns="1905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975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 sz="3975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8"/>
          <p:cNvSpPr txBox="1"/>
          <p:nvPr/>
        </p:nvSpPr>
        <p:spPr>
          <a:xfrm>
            <a:off x="5269189" y="4664968"/>
            <a:ext cx="2645701" cy="563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1150" tIns="21150" rIns="21150" bIns="21150" anchor="t" anchorCtr="0">
            <a:noAutofit/>
          </a:bodyPr>
          <a:lstStyle/>
          <a:p>
            <a:pPr marL="507995" marR="0" lvl="0" indent="-190498" algn="l" rtl="0">
              <a:spcBef>
                <a:spcPts val="0"/>
              </a:spcBef>
              <a:spcAft>
                <a:spcPts val="0"/>
              </a:spcAft>
              <a:buClr>
                <a:srgbClr val="E5205A"/>
              </a:buClr>
              <a:buSzPts val="1333"/>
              <a:buFont typeface="Arial"/>
              <a:buChar char="•"/>
            </a:pPr>
            <a:r>
              <a:rPr lang="ru-RU" sz="1333" b="0" i="0" u="none" strike="noStrike" cap="none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курьер</a:t>
            </a:r>
            <a:endParaRPr/>
          </a:p>
          <a:p>
            <a:pPr marL="507995" marR="0" lvl="0" indent="-190498" algn="l" rtl="0">
              <a:spcBef>
                <a:spcPts val="0"/>
              </a:spcBef>
              <a:spcAft>
                <a:spcPts val="0"/>
              </a:spcAft>
              <a:buClr>
                <a:srgbClr val="E5205A"/>
              </a:buClr>
              <a:buSzPts val="1333"/>
              <a:buFont typeface="Arial"/>
              <a:buChar char="•"/>
            </a:pPr>
            <a:r>
              <a:rPr lang="ru-RU" sz="1333" b="0" i="0" u="none" strike="noStrike" cap="none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расклейщик объявлений</a:t>
            </a:r>
            <a:endParaRPr/>
          </a:p>
          <a:p>
            <a:pPr marL="507995" marR="0" lvl="0" indent="-190498" algn="l" rtl="0">
              <a:spcBef>
                <a:spcPts val="0"/>
              </a:spcBef>
              <a:spcAft>
                <a:spcPts val="0"/>
              </a:spcAft>
              <a:buClr>
                <a:srgbClr val="E5205A"/>
              </a:buClr>
              <a:buSzPts val="1333"/>
              <a:buFont typeface="Arial"/>
              <a:buChar char="•"/>
            </a:pPr>
            <a:r>
              <a:rPr lang="ru-RU" sz="1333" b="0" i="0" u="none" strike="noStrike" cap="none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выгульщик собак</a:t>
            </a:r>
            <a:endParaRPr/>
          </a:p>
          <a:p>
            <a:pPr marL="507995" marR="0" lvl="0" indent="-190498" algn="l" rtl="0">
              <a:spcBef>
                <a:spcPts val="0"/>
              </a:spcBef>
              <a:spcAft>
                <a:spcPts val="0"/>
              </a:spcAft>
              <a:buClr>
                <a:srgbClr val="E5205A"/>
              </a:buClr>
              <a:buSzPts val="1333"/>
              <a:buFont typeface="Arial"/>
              <a:buChar char="•"/>
            </a:pPr>
            <a:r>
              <a:rPr lang="ru-RU" sz="1333" b="0" i="0" u="none" strike="noStrike" cap="none">
                <a:solidFill>
                  <a:srgbClr val="393B3B"/>
                </a:solidFill>
                <a:latin typeface="Arial"/>
                <a:ea typeface="Arial"/>
                <a:cs typeface="Arial"/>
                <a:sym typeface="Arial"/>
              </a:rPr>
              <a:t>помощник по дому/даче</a:t>
            </a:r>
            <a:endParaRPr sz="1333" b="0" i="0" u="none" strike="noStrike" cap="none">
              <a:solidFill>
                <a:srgbClr val="393B3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Black"/>
              <a:buNone/>
            </a:pPr>
            <a:r>
              <a:rPr lang="ru-RU" sz="4800"/>
              <a:t>Артём</a:t>
            </a:r>
            <a:endParaRPr sz="4800"/>
          </a:p>
        </p:txBody>
      </p:sp>
      <p:sp>
        <p:nvSpPr>
          <p:cNvPr id="291" name="Google Shape;291;p9"/>
          <p:cNvSpPr txBox="1">
            <a:spLocks noGrp="1"/>
          </p:cNvSpPr>
          <p:nvPr>
            <p:ph type="body" sz="half" idx="2"/>
          </p:nvPr>
        </p:nvSpPr>
        <p:spPr>
          <a:xfrm>
            <a:off x="839788" y="2324517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ru-RU" sz="4000" dirty="0"/>
              <a:t>Где искать работу подростку? </a:t>
            </a:r>
            <a:endParaRPr sz="4000" dirty="0"/>
          </a:p>
        </p:txBody>
      </p:sp>
      <p:pic>
        <p:nvPicPr>
          <p:cNvPr id="292" name="Google Shape;292;p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505909"/>
            <a:ext cx="5037944" cy="46301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Эстафета Мои финансы">
      <a:dk1>
        <a:srgbClr val="000000"/>
      </a:dk1>
      <a:lt1>
        <a:srgbClr val="FFFFFF"/>
      </a:lt1>
      <a:dk2>
        <a:srgbClr val="3C3E3C"/>
      </a:dk2>
      <a:lt2>
        <a:srgbClr val="B8BCBF"/>
      </a:lt2>
      <a:accent1>
        <a:srgbClr val="009657"/>
      </a:accent1>
      <a:accent2>
        <a:srgbClr val="EF7D00"/>
      </a:accent2>
      <a:accent3>
        <a:srgbClr val="004F9F"/>
      </a:accent3>
      <a:accent4>
        <a:srgbClr val="30B7BC"/>
      </a:accent4>
      <a:accent5>
        <a:srgbClr val="E62059"/>
      </a:accent5>
      <a:accent6>
        <a:srgbClr val="D4ADD3"/>
      </a:accent6>
      <a:hlink>
        <a:srgbClr val="30B7BC"/>
      </a:hlink>
      <a:folHlink>
        <a:srgbClr val="005BA9"/>
      </a:folHlink>
    </a:clrScheme>
    <a:fontScheme name="Arial Black/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шаблон презентации Эстафеты Мои финансы" id="{E52255F4-7E05-8648-B04A-F897BE9569AF}" vid="{E71EF88F-6B7B-1948-A84C-D8457033B24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Office</Template>
  <TotalTime>149</TotalTime>
  <Words>599</Words>
  <Application>Microsoft Macintosh PowerPoint</Application>
  <PresentationFormat>Широкоэкранный</PresentationFormat>
  <Paragraphs>201</Paragraphs>
  <Slides>18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Helvetica Neue Light</vt:lpstr>
      <vt:lpstr>Proxima Nova</vt:lpstr>
      <vt:lpstr>Raleway</vt:lpstr>
      <vt:lpstr>Raleway Light</vt:lpstr>
      <vt:lpstr>Тема Office</vt:lpstr>
      <vt:lpstr>Презентация PowerPoint</vt:lpstr>
      <vt:lpstr>План</vt:lpstr>
      <vt:lpstr>Презентация PowerPoint</vt:lpstr>
      <vt:lpstr>Виды трудоустройства</vt:lpstr>
      <vt:lpstr>Нюансы трудоустройства несовершеннолетних</vt:lpstr>
      <vt:lpstr>Особые условия труда для несовершеннолетних</vt:lpstr>
      <vt:lpstr>Артём</vt:lpstr>
      <vt:lpstr>Работа для несовершеннолетних и для…</vt:lpstr>
      <vt:lpstr>Артём</vt:lpstr>
      <vt:lpstr>Где искать работу подростку</vt:lpstr>
      <vt:lpstr>Необходимые документы</vt:lpstr>
      <vt:lpstr>Артём</vt:lpstr>
      <vt:lpstr>Налог с зарплаты</vt:lpstr>
      <vt:lpstr>Артём</vt:lpstr>
      <vt:lpstr>Самозанятость</vt:lpstr>
      <vt:lpstr>Опрос  по итогам лекции</vt:lpstr>
      <vt:lpstr>Подведение итогов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елизавета стародынова</dc:creator>
  <cp:lastModifiedBy>Microsoft Office User</cp:lastModifiedBy>
  <cp:revision>6</cp:revision>
  <dcterms:created xsi:type="dcterms:W3CDTF">2024-03-21T10:33:51Z</dcterms:created>
  <dcterms:modified xsi:type="dcterms:W3CDTF">2024-07-01T11:36:15Z</dcterms:modified>
</cp:coreProperties>
</file>